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46"/>
  </p:notesMasterIdLst>
  <p:sldIdLst>
    <p:sldId id="257" r:id="rId2"/>
    <p:sldId id="325" r:id="rId3"/>
    <p:sldId id="299" r:id="rId4"/>
    <p:sldId id="300" r:id="rId5"/>
    <p:sldId id="333" r:id="rId6"/>
    <p:sldId id="258" r:id="rId7"/>
    <p:sldId id="326" r:id="rId8"/>
    <p:sldId id="274" r:id="rId9"/>
    <p:sldId id="303" r:id="rId10"/>
    <p:sldId id="304" r:id="rId11"/>
    <p:sldId id="328" r:id="rId12"/>
    <p:sldId id="269" r:id="rId13"/>
    <p:sldId id="305" r:id="rId14"/>
    <p:sldId id="259" r:id="rId15"/>
    <p:sldId id="260" r:id="rId16"/>
    <p:sldId id="273" r:id="rId17"/>
    <p:sldId id="290" r:id="rId18"/>
    <p:sldId id="275" r:id="rId19"/>
    <p:sldId id="267" r:id="rId20"/>
    <p:sldId id="331" r:id="rId21"/>
    <p:sldId id="263" r:id="rId22"/>
    <p:sldId id="322" r:id="rId23"/>
    <p:sldId id="262" r:id="rId24"/>
    <p:sldId id="261" r:id="rId25"/>
    <p:sldId id="264" r:id="rId26"/>
    <p:sldId id="265" r:id="rId27"/>
    <p:sldId id="327" r:id="rId28"/>
    <p:sldId id="329" r:id="rId29"/>
    <p:sldId id="266" r:id="rId30"/>
    <p:sldId id="277" r:id="rId31"/>
    <p:sldId id="293" r:id="rId32"/>
    <p:sldId id="294" r:id="rId33"/>
    <p:sldId id="276" r:id="rId34"/>
    <p:sldId id="295" r:id="rId35"/>
    <p:sldId id="296" r:id="rId36"/>
    <p:sldId id="309" r:id="rId37"/>
    <p:sldId id="332" r:id="rId38"/>
    <p:sldId id="291" r:id="rId39"/>
    <p:sldId id="292" r:id="rId40"/>
    <p:sldId id="280" r:id="rId41"/>
    <p:sldId id="271" r:id="rId42"/>
    <p:sldId id="324" r:id="rId43"/>
    <p:sldId id="298" r:id="rId44"/>
    <p:sldId id="272" r:id="rId45"/>
  </p:sldIdLst>
  <p:sldSz cx="9144000" cy="6858000" type="screen4x3"/>
  <p:notesSz cx="7102475" cy="9388475"/>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9950" autoAdjust="0"/>
    <p:restoredTop sz="50970" autoAdjust="0"/>
  </p:normalViewPr>
  <p:slideViewPr>
    <p:cSldViewPr>
      <p:cViewPr varScale="1">
        <p:scale>
          <a:sx n="44" d="100"/>
          <a:sy n="44" d="100"/>
        </p:scale>
        <p:origin x="252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636"/>
    </p:cViewPr>
  </p:sorterViewPr>
  <p:notesViewPr>
    <p:cSldViewPr>
      <p:cViewPr>
        <p:scale>
          <a:sx n="120" d="100"/>
          <a:sy n="120" d="100"/>
        </p:scale>
        <p:origin x="207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89075" y="338138"/>
            <a:ext cx="4102100" cy="3078162"/>
          </a:xfrm>
          <a:prstGeom prst="rect">
            <a:avLst/>
          </a:prstGeom>
          <a:noFill/>
          <a:ln w="12700">
            <a:solidFill>
              <a:prstClr val="black"/>
            </a:solidFill>
          </a:ln>
        </p:spPr>
        <p:txBody>
          <a:bodyPr vert="horz" lIns="94203" tIns="47101" rIns="94203" bIns="47101" rtlCol="0" anchor="ctr"/>
          <a:lstStyle/>
          <a:p>
            <a:endParaRPr lang="en-US"/>
          </a:p>
        </p:txBody>
      </p:sp>
      <p:sp>
        <p:nvSpPr>
          <p:cNvPr id="5" name="Notes Placeholder 4"/>
          <p:cNvSpPr>
            <a:spLocks noGrp="1"/>
          </p:cNvSpPr>
          <p:nvPr>
            <p:ph type="body" sz="quarter" idx="3"/>
          </p:nvPr>
        </p:nvSpPr>
        <p:spPr>
          <a:xfrm>
            <a:off x="415824" y="3624543"/>
            <a:ext cx="6347299" cy="5195656"/>
          </a:xfrm>
          <a:prstGeom prst="rect">
            <a:avLst/>
          </a:prstGeom>
        </p:spPr>
        <p:txBody>
          <a:bodyPr vert="horz" lIns="94203" tIns="47101" rIns="94203" bIns="4710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023094" y="9049420"/>
            <a:ext cx="3077740" cy="337426"/>
          </a:xfrm>
          <a:prstGeom prst="rect">
            <a:avLst/>
          </a:prstGeom>
        </p:spPr>
        <p:txBody>
          <a:bodyPr vert="horz" lIns="94203" tIns="47101" rIns="94203" bIns="47101" rtlCol="0" anchor="b"/>
          <a:lstStyle>
            <a:lvl1pPr algn="r">
              <a:defRPr sz="1300"/>
            </a:lvl1pPr>
          </a:lstStyle>
          <a:p>
            <a:fld id="{3545BD42-980D-744B-92F5-F9BFE4DB3F6C}" type="slidenum">
              <a:rPr lang="en-US" smtClean="0"/>
              <a:t>‹#›</a:t>
            </a:fld>
            <a:endParaRPr lang="en-US"/>
          </a:p>
        </p:txBody>
      </p:sp>
    </p:spTree>
    <p:extLst>
      <p:ext uri="{BB962C8B-B14F-4D97-AF65-F5344CB8AC3E}">
        <p14:creationId xmlns:p14="http://schemas.microsoft.com/office/powerpoint/2010/main" val="7377858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dept.cgaux.org/pdf/Classroom%20Safety%20Checklist.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image" Target="../media/image12.emf"/><Relationship Id="rId4" Type="http://schemas.openxmlformats.org/officeDocument/2006/relationships/package" Target="../embeddings/Microsoft_Excel_Worksheet.xlsx"/></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ow.uscgaux.info/content.php?unit=e-dep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wsia.net/"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youtube.com/c/AmericasBoatingChanne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gaux.org/boatinged/class_finder/index.php"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ow.uscgaux.info/content.php?unit=E-DEPT&amp;category=market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ow.uscgaux.info/content.php?unit=E-DEPT&amp;category=2020-instructor-dev"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ow.uscgaux.info/content.php?unit=E-DEPT&amp;category=maxim-awar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ow.uscgaux.info/content.php?unit=E-DEPT&amp;category=maxim-awar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ow.uscgaux.info/content.php?unit=E-DEPT&amp;category=nasbla-course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auxcen.com/public-educatio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cgaux.org/members/ANSC_Catalog_Oct22.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ow.uscgaux.info/content.php?unit=E-DEPT&amp;category=pe-courses"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bit.ly/3Io9v5J"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regulations.gov/document?D=USCG-2009-0206-0010"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Instructor Workshop for 2023. Members can read the material and submit a self-attestation form, or a qualified facilitator can present the material. </a:t>
            </a:r>
          </a:p>
          <a:p>
            <a:endParaRPr lang="en-US" dirty="0"/>
          </a:p>
          <a:p>
            <a:r>
              <a:rPr lang="en-US" dirty="0"/>
              <a:t>We highly recommend that this workshop be presented by a qualified facilitator who has made themselves thoroughly familiar with these extensive instructor notes. The notes are intended to supplement the brief information presented on the slides. A careful reading and understanding of the notes are required to understand the concept and details of the slide. Just reading the slides is not enough. Facilitators should spend sufficient time developing their lesson plans before presenting this material. Everyone will benefit from the proper preparation and delivery of this workshop.</a:t>
            </a: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a:t>
            </a:fld>
            <a:endParaRPr lang="en-US"/>
          </a:p>
        </p:txBody>
      </p:sp>
    </p:spTree>
    <p:extLst>
      <p:ext uri="{BB962C8B-B14F-4D97-AF65-F5344CB8AC3E}">
        <p14:creationId xmlns:p14="http://schemas.microsoft.com/office/powerpoint/2010/main" val="1843027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A8DCA56-948E-E6F3-7BCB-E3796571EA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34AE2AC4-F006-4DC0-847B-0C93DD323264}" type="slidenum">
              <a:rPr lang="en-US" altLang="en-US"/>
              <a:pPr/>
              <a:t>10</a:t>
            </a:fld>
            <a:endParaRPr lang="en-US" altLang="en-US"/>
          </a:p>
        </p:txBody>
      </p:sp>
      <p:sp>
        <p:nvSpPr>
          <p:cNvPr id="16387" name="Rectangle 2">
            <a:extLst>
              <a:ext uri="{FF2B5EF4-FFF2-40B4-BE49-F238E27FC236}">
                <a16:creationId xmlns:a16="http://schemas.microsoft.com/office/drawing/2014/main" id="{31B82B97-7CA2-9555-5555-CB479EECAF11}"/>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71F1F6E2-F3A9-D2C1-3675-ADE6DA1771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These are essential topics. These apply to both PE and MT classes.</a:t>
            </a:r>
          </a:p>
          <a:p>
            <a:pPr eaLnBrk="1" hangingPunct="1"/>
            <a:endParaRPr lang="en-US" altLang="en-US" dirty="0"/>
          </a:p>
          <a:p>
            <a:pPr eaLnBrk="1" hangingPunct="1"/>
            <a:r>
              <a:rPr lang="en-US" altLang="en-US" dirty="0"/>
              <a:t>Can everyone in the room see the screen or whiteboard?</a:t>
            </a:r>
          </a:p>
          <a:p>
            <a:pPr eaLnBrk="1" hangingPunct="1"/>
            <a:r>
              <a:rPr lang="en-US" altLang="en-US" dirty="0"/>
              <a:t>	The instructor needs to walk around the room while setting up and make sure.</a:t>
            </a:r>
          </a:p>
          <a:p>
            <a:pPr eaLnBrk="1" hangingPunct="1"/>
            <a:endParaRPr lang="en-US" altLang="en-US" dirty="0"/>
          </a:p>
          <a:p>
            <a:pPr eaLnBrk="1" hangingPunct="1"/>
            <a:r>
              <a:rPr lang="en-US" altLang="en-US" dirty="0"/>
              <a:t>Is the room set up to make facilitation and learning more accessible?</a:t>
            </a:r>
          </a:p>
          <a:p>
            <a:pPr eaLnBrk="1" hangingPunct="1"/>
            <a:r>
              <a:rPr lang="en-US" altLang="en-US" dirty="0"/>
              <a:t>	Many feel that “U” shaped table arrangements are better suited for discussions than the traditional “classroom” style of tables in rows.</a:t>
            </a:r>
          </a:p>
          <a:p>
            <a:pPr eaLnBrk="1" hangingPunct="1"/>
            <a:r>
              <a:rPr lang="en-US" altLang="en-US" dirty="0"/>
              <a:t>	Can the instructor freely circulate around the room and interact with the class?</a:t>
            </a:r>
          </a:p>
          <a:p>
            <a:pPr eaLnBrk="1" hangingPunct="1"/>
            <a:endParaRPr lang="en-US" altLang="en-US" dirty="0"/>
          </a:p>
          <a:p>
            <a:pPr eaLnBrk="1" hangingPunct="1"/>
            <a:r>
              <a:rPr lang="en-US" altLang="en-US" dirty="0"/>
              <a:t>How can you make the material in the class as close to the participant’s real-life boating experiences as possible? </a:t>
            </a:r>
          </a:p>
          <a:p>
            <a:pPr eaLnBrk="1" hangingPunct="1"/>
            <a:r>
              <a:rPr lang="en-US" altLang="en-US" dirty="0"/>
              <a:t>	Use hands-on exercises that get the class involved in doing.</a:t>
            </a:r>
          </a:p>
          <a:p>
            <a:pPr eaLnBrk="1" hangingPunct="1"/>
            <a:endParaRPr lang="en-US" altLang="en-US" dirty="0"/>
          </a:p>
          <a:p>
            <a:pPr eaLnBrk="1" hangingPunct="1"/>
            <a:r>
              <a:rPr lang="en-US" altLang="en-US" dirty="0"/>
              <a:t>Get the class involved through discussion. There is a wealth of experience within every group; a good instructor will realize and capitalize on that.</a:t>
            </a:r>
          </a:p>
          <a:p>
            <a:pPr eaLnBrk="1" hangingPunct="1"/>
            <a:endParaRPr lang="en-US" altLang="en-US" dirty="0"/>
          </a:p>
          <a:p>
            <a:pPr eaLnBrk="1" hangingPunct="1"/>
            <a:r>
              <a:rPr lang="en-US" altLang="en-US" dirty="0"/>
              <a:t>Humor as an icebreaker works well. Use it tastefully and never at anyone in the class’s expense.</a:t>
            </a:r>
          </a:p>
          <a:p>
            <a:pPr eaLnBrk="1" hangingPunct="1"/>
            <a:endParaRPr lang="en-US" altLang="en-US" dirty="0"/>
          </a:p>
          <a:p>
            <a:pPr eaLnBrk="1" hangingPunct="1"/>
            <a:r>
              <a:rPr lang="en-US" altLang="en-US" dirty="0"/>
              <a:t>Use other “subject matter experts.” Firefighters, EMTs, Harbor Patrol, Park Rangers, sailing instructors, and others are excellent resources who can bring a depth of knowledge to the session. </a:t>
            </a:r>
          </a:p>
          <a:p>
            <a:pPr eaLnBrk="1" hangingPunct="1"/>
            <a:endParaRPr lang="en-US" altLang="en-US" dirty="0"/>
          </a:p>
          <a:p>
            <a:pPr eaLnBrk="1" hangingPunct="1"/>
            <a:r>
              <a:rPr lang="en-US" altLang="en-US" dirty="0"/>
              <a:t>You’ve heard the expression, “if it’s not in AUXDATA II, it didn’t happen.” Send the appropriate 7030s to your FSO-IS to record your hard work in member training or PE. Even better, get familiar with AUXDATA II and complete the entries directly yourself.</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3990384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3A8DCA56-948E-E6F3-7BCB-E3796571EA95}"/>
              </a:ext>
            </a:extLst>
          </p:cNvPr>
          <p:cNvSpPr>
            <a:spLocks noGrp="1" noChangeArrowheads="1"/>
          </p:cNvSpPr>
          <p:nvPr>
            <p:ph type="sldNum" sz="quarter" idx="5"/>
          </p:nvPr>
        </p:nvSpPr>
        <p:spPr>
          <a:xfrm>
            <a:off x="6732555" y="9164940"/>
            <a:ext cx="368279" cy="22190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34AE2AC4-F006-4DC0-847B-0C93DD323264}" type="slidenum">
              <a:rPr lang="en-US" altLang="en-US"/>
              <a:pPr/>
              <a:t>11</a:t>
            </a:fld>
            <a:endParaRPr lang="en-US" altLang="en-US" dirty="0"/>
          </a:p>
        </p:txBody>
      </p:sp>
      <p:sp>
        <p:nvSpPr>
          <p:cNvPr id="16387" name="Rectangle 2">
            <a:extLst>
              <a:ext uri="{FF2B5EF4-FFF2-40B4-BE49-F238E27FC236}">
                <a16:creationId xmlns:a16="http://schemas.microsoft.com/office/drawing/2014/main" id="{31B82B97-7CA2-9555-5555-CB479EECAF11}"/>
              </a:ext>
            </a:extLst>
          </p:cNvPr>
          <p:cNvSpPr>
            <a:spLocks noGrp="1" noRot="1" noChangeAspect="1" noChangeArrowheads="1" noTextEdit="1"/>
          </p:cNvSpPr>
          <p:nvPr>
            <p:ph type="sldImg"/>
          </p:nvPr>
        </p:nvSpPr>
        <p:spPr>
          <a:xfrm>
            <a:off x="1690688" y="298450"/>
            <a:ext cx="3276600" cy="2459038"/>
          </a:xfrm>
          <a:ln/>
        </p:spPr>
      </p:sp>
      <p:sp>
        <p:nvSpPr>
          <p:cNvPr id="16388" name="Rectangle 3">
            <a:extLst>
              <a:ext uri="{FF2B5EF4-FFF2-40B4-BE49-F238E27FC236}">
                <a16:creationId xmlns:a16="http://schemas.microsoft.com/office/drawing/2014/main" id="{71F1F6E2-F3A9-D2C1-3675-ADE6DA177115}"/>
              </a:ext>
            </a:extLst>
          </p:cNvPr>
          <p:cNvSpPr>
            <a:spLocks noGrp="1" noChangeArrowheads="1"/>
          </p:cNvSpPr>
          <p:nvPr>
            <p:ph type="body" idx="1"/>
          </p:nvPr>
        </p:nvSpPr>
        <p:spPr>
          <a:xfrm>
            <a:off x="221953" y="2831445"/>
            <a:ext cx="6658570" cy="625898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E-Directorate takes the Coast Guard Auxiliary’s emphasis on safety very seriously. To emphasize the point, we developed an Infographic to cover the classroom checklist. Find a copy at </a:t>
            </a:r>
            <a:r>
              <a:rPr lang="en-US" dirty="0">
                <a:hlinkClick r:id="rId3"/>
              </a:rPr>
              <a:t>Classroom Safety Infographic (cgaux.org)</a:t>
            </a:r>
            <a:r>
              <a:rPr lang="en-US" altLang="en-US" dirty="0"/>
              <a:t>:</a:t>
            </a:r>
          </a:p>
          <a:p>
            <a:pPr eaLnBrk="1" hangingPunct="1"/>
            <a:endParaRPr lang="en-US" altLang="en-US" dirty="0"/>
          </a:p>
          <a:p>
            <a:pPr eaLnBrk="1" hangingPunct="1"/>
            <a:endParaRPr lang="en-US" altLang="en-US" sz="200" dirty="0"/>
          </a:p>
          <a:p>
            <a:pPr eaLnBrk="1" hangingPunct="1"/>
            <a:endParaRPr lang="en-US" altLang="en-US" dirty="0"/>
          </a:p>
          <a:p>
            <a:pPr eaLnBrk="1" hangingPunct="1"/>
            <a:endParaRPr lang="en-US" altLang="en-US" dirty="0"/>
          </a:p>
        </p:txBody>
      </p:sp>
      <p:graphicFrame>
        <p:nvGraphicFramePr>
          <p:cNvPr id="5" name="Object 4">
            <a:extLst>
              <a:ext uri="{FF2B5EF4-FFF2-40B4-BE49-F238E27FC236}">
                <a16:creationId xmlns:a16="http://schemas.microsoft.com/office/drawing/2014/main" id="{9D1842EC-889F-DC49-EDAF-52F4CE837EF9}"/>
              </a:ext>
            </a:extLst>
          </p:cNvPr>
          <p:cNvGraphicFramePr>
            <a:graphicFrameLocks noChangeAspect="1"/>
          </p:cNvGraphicFramePr>
          <p:nvPr>
            <p:extLst>
              <p:ext uri="{D42A27DB-BD31-4B8C-83A1-F6EECF244321}">
                <p14:modId xmlns:p14="http://schemas.microsoft.com/office/powerpoint/2010/main" val="918866617"/>
              </p:ext>
            </p:extLst>
          </p:nvPr>
        </p:nvGraphicFramePr>
        <p:xfrm>
          <a:off x="147968" y="3408280"/>
          <a:ext cx="6510602" cy="5620311"/>
        </p:xfrm>
        <a:graphic>
          <a:graphicData uri="http://schemas.openxmlformats.org/presentationml/2006/ole">
            <mc:AlternateContent xmlns:mc="http://schemas.openxmlformats.org/markup-compatibility/2006">
              <mc:Choice xmlns:v="urn:schemas-microsoft-com:vml" Requires="v">
                <p:oleObj name="Worksheet" r:id="rId4" imgW="8410745" imgH="5324565" progId="Excel.Sheet.12">
                  <p:embed/>
                </p:oleObj>
              </mc:Choice>
              <mc:Fallback>
                <p:oleObj name="Worksheet" r:id="rId4" imgW="8410745" imgH="5324565" progId="Excel.Sheet.12">
                  <p:embed/>
                  <p:pic>
                    <p:nvPicPr>
                      <p:cNvPr id="0" name=""/>
                      <p:cNvPicPr/>
                      <p:nvPr/>
                    </p:nvPicPr>
                    <p:blipFill>
                      <a:blip r:embed="rId5"/>
                      <a:stretch>
                        <a:fillRect/>
                      </a:stretch>
                    </p:blipFill>
                    <p:spPr>
                      <a:xfrm>
                        <a:off x="147968" y="3408280"/>
                        <a:ext cx="6510602" cy="562031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B0DF7D47-0B66-8EA0-68EE-0C36DF170484}"/>
              </a:ext>
            </a:extLst>
          </p:cNvPr>
          <p:cNvSpPr txBox="1"/>
          <p:nvPr/>
        </p:nvSpPr>
        <p:spPr>
          <a:xfrm>
            <a:off x="3625222" y="3353027"/>
            <a:ext cx="3475611" cy="397783"/>
          </a:xfrm>
          <a:prstGeom prst="rect">
            <a:avLst/>
          </a:prstGeom>
          <a:noFill/>
        </p:spPr>
        <p:txBody>
          <a:bodyPr wrap="square" lIns="89136" tIns="44568" rIns="89136" bIns="44568">
            <a:spAutoFit/>
          </a:bodyPr>
          <a:lstStyle/>
          <a:p>
            <a:r>
              <a:rPr lang="en-US" sz="1000" dirty="0"/>
              <a:t>http://edept.cgaux.org/pdf/Classroom%20Safety%20Checklist.pdf</a:t>
            </a:r>
          </a:p>
        </p:txBody>
      </p:sp>
    </p:spTree>
    <p:extLst>
      <p:ext uri="{BB962C8B-B14F-4D97-AF65-F5344CB8AC3E}">
        <p14:creationId xmlns:p14="http://schemas.microsoft.com/office/powerpoint/2010/main" val="246295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506">
              <a:defRPr/>
            </a:pPr>
            <a:r>
              <a:rPr lang="en-US" dirty="0"/>
              <a:t>Since public education is such a dynamic area, there are constant additions and changes made to the website. It is worthwhile for the Instructor and Staff Officer to check the site frequently – especially the “What’s New” section. </a:t>
            </a:r>
          </a:p>
          <a:p>
            <a:pPr defTabSz="458506">
              <a:defRPr/>
            </a:pPr>
            <a:endParaRPr lang="en-US" dirty="0"/>
          </a:p>
          <a:p>
            <a:pPr defTabSz="458506">
              <a:defRPr/>
            </a:pPr>
            <a:r>
              <a:rPr lang="en-US" dirty="0"/>
              <a:t>The E-Directorate website refresh and reorganization were completed in 2021 and is constantly updated. Reorder of menu choices enables users to find what they need more intuitively and with fewer clicks. Older material has been archived.</a:t>
            </a:r>
          </a:p>
          <a:p>
            <a:pPr defTabSz="458506">
              <a:defRPr/>
            </a:pPr>
            <a:endParaRPr lang="en-US" dirty="0"/>
          </a:p>
          <a:p>
            <a:pPr defTabSz="458506">
              <a:defRPr/>
            </a:pPr>
            <a:r>
              <a:rPr lang="en-US" dirty="0"/>
              <a:t>Access the E-Directorate website at: </a:t>
            </a:r>
            <a:r>
              <a:rPr lang="en-US" dirty="0">
                <a:solidFill>
                  <a:schemeClr val="accent6"/>
                </a:solidFill>
                <a:latin typeface="Arial" panose="020B0604020202020204" pitchFamily="34" charset="0"/>
                <a:ea typeface="+mj-ea"/>
                <a:cs typeface="Arial" panose="020B0604020202020204" pitchFamily="34" charset="0"/>
                <a:hlinkClick r:id="rId3"/>
              </a:rPr>
              <a:t>http://wow.uscgaux.info/content.php?unit=e-dept</a:t>
            </a:r>
            <a:endParaRPr lang="en-US" dirty="0">
              <a:solidFill>
                <a:schemeClr val="accent6"/>
              </a:solidFill>
              <a:latin typeface="Arial" panose="020B0604020202020204" pitchFamily="34" charset="0"/>
              <a:ea typeface="+mj-ea"/>
              <a:cs typeface="Arial" panose="020B0604020202020204" pitchFamily="34" charset="0"/>
            </a:endParaRPr>
          </a:p>
          <a:p>
            <a:pPr defTabSz="458506">
              <a:defRPr/>
            </a:pPr>
            <a:endParaRPr lang="en-US" dirty="0"/>
          </a:p>
          <a:p>
            <a:pPr defTabSz="458506">
              <a:defRPr/>
            </a:pPr>
            <a:endParaRPr lang="en-US" sz="1400" dirty="0"/>
          </a:p>
          <a:p>
            <a:pPr defTabSz="458506">
              <a:defRPr/>
            </a:pPr>
            <a:endParaRPr lang="en-US" dirty="0"/>
          </a:p>
          <a:p>
            <a:endParaRPr lang="en-US" sz="24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12</a:t>
            </a:fld>
            <a:endParaRPr lang="en-US"/>
          </a:p>
        </p:txBody>
      </p:sp>
    </p:spTree>
    <p:extLst>
      <p:ext uri="{BB962C8B-B14F-4D97-AF65-F5344CB8AC3E}">
        <p14:creationId xmlns:p14="http://schemas.microsoft.com/office/powerpoint/2010/main" val="16790226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4DBD937-6B54-7FE9-24B9-BA1016031E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61D2ADCA-657B-4F45-B563-D59E7BEE9DB0}" type="slidenum">
              <a:rPr lang="en-US" altLang="en-US"/>
              <a:pPr/>
              <a:t>13</a:t>
            </a:fld>
            <a:endParaRPr lang="en-US" altLang="en-US"/>
          </a:p>
        </p:txBody>
      </p:sp>
      <p:sp>
        <p:nvSpPr>
          <p:cNvPr id="18435" name="Rectangle 2">
            <a:extLst>
              <a:ext uri="{FF2B5EF4-FFF2-40B4-BE49-F238E27FC236}">
                <a16:creationId xmlns:a16="http://schemas.microsoft.com/office/drawing/2014/main" id="{E53E2B3B-90D8-DB5C-55F3-045860B2699C}"/>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9B622D87-FB78-7926-2CB9-A9D4BE279B1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More and more people use the Internet to find what they want or need. They won’t find us if we’re not there.</a:t>
            </a:r>
          </a:p>
          <a:p>
            <a:pPr eaLnBrk="1" hangingPunct="1"/>
            <a:endParaRPr lang="en-US" altLang="en-US" dirty="0"/>
          </a:p>
          <a:p>
            <a:pPr eaLnBrk="1" hangingPunct="1"/>
            <a:r>
              <a:rPr lang="en-US" altLang="en-US" dirty="0"/>
              <a:t>In addition, the Internet is rich with resources we can use in PE or member training. </a:t>
            </a:r>
          </a:p>
          <a:p>
            <a:pPr eaLnBrk="1" hangingPunct="1"/>
            <a:endParaRPr lang="en-US" altLang="en-US" dirty="0"/>
          </a:p>
          <a:p>
            <a:pPr eaLnBrk="1" hangingPunct="1"/>
            <a:r>
              <a:rPr lang="en-US" altLang="en-US" dirty="0"/>
              <a:t>The 7023 Form can be found on the Forms Warehouse on the main Coast Guard Auxiliary page at cgaux.org.</a:t>
            </a:r>
          </a:p>
          <a:p>
            <a:pPr eaLnBrk="1" hangingPunct="1"/>
            <a:endParaRPr lang="en-US" altLang="en-US" dirty="0"/>
          </a:p>
          <a:p>
            <a:pPr eaLnBrk="1" hangingPunct="1"/>
            <a:r>
              <a:rPr lang="en-US" altLang="en-US" dirty="0"/>
              <a:t>The Water Sports Industry Association website is full of good, free videos at </a:t>
            </a:r>
            <a:r>
              <a:rPr lang="en-US" dirty="0">
                <a:hlinkClick r:id="rId3"/>
              </a:rPr>
              <a:t>Water Sports Industry Association | Voice of the Water Sports Industry (wsia.net)</a:t>
            </a:r>
            <a:r>
              <a:rPr lang="en-US" dirty="0"/>
              <a:t>.</a:t>
            </a:r>
          </a:p>
          <a:p>
            <a:pPr eaLnBrk="1" hangingPunct="1"/>
            <a:endParaRPr lang="en-US" dirty="0"/>
          </a:p>
          <a:p>
            <a:pPr eaLnBrk="1" hangingPunct="1"/>
            <a:r>
              <a:rPr lang="en-US" dirty="0"/>
              <a:t>The United States Power Squadron / America’s Boating Club offers numerous videos that would be effective for classroom presentation on </a:t>
            </a:r>
            <a:r>
              <a:rPr lang="en-US" dirty="0">
                <a:hlinkClick r:id="rId4"/>
              </a:rPr>
              <a:t>America's Boating Channel – YouTube</a:t>
            </a:r>
            <a:r>
              <a:rPr lang="en-US" dirty="0"/>
              <a:t>.</a:t>
            </a:r>
          </a:p>
          <a:p>
            <a:pPr eaLnBrk="1" hangingPunct="1"/>
            <a:endParaRPr lang="en-US" dirty="0"/>
          </a:p>
          <a:p>
            <a:pPr eaLnBrk="1" hangingPunct="1"/>
            <a:r>
              <a:rPr lang="en-US" dirty="0"/>
              <a:t>The videos available from the Water Sports Industry Association and the Power Squadron were produced from grants administered by the US Coast Guard. They have been vetted by the Coast Guard, are in the public domain, and are free for us to use. Instructors and Public Education Officers should give attribution whenever they use one of the videos, but no permission or notification is needed.</a:t>
            </a:r>
          </a:p>
          <a:p>
            <a:pPr eaLnBrk="1" hangingPunct="1"/>
            <a:endParaRPr lang="en-US" altLang="en-US" dirty="0"/>
          </a:p>
        </p:txBody>
      </p:sp>
    </p:spTree>
    <p:extLst>
      <p:ext uri="{BB962C8B-B14F-4D97-AF65-F5344CB8AC3E}">
        <p14:creationId xmlns:p14="http://schemas.microsoft.com/office/powerpoint/2010/main" val="2009191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workshop attendee is encouraged to check out the information and resources available in the Virtual PE Classes menu on the left side of the page. The information is protected from the public by being in the member zone. Log in with the same login you use for most of your Auxiliary areas.</a:t>
            </a:r>
          </a:p>
          <a:p>
            <a:endParaRPr lang="en-US" dirty="0"/>
          </a:p>
          <a:p>
            <a:r>
              <a:rPr lang="en-US" dirty="0"/>
              <a:t>With the advent of the COVID-19 pandemic in 2020 and the subsequent shutdown of Auxiliary missions, the E-Directorate quickly embraced virtual technology to enable the members to continue instructing public education classes within the Recreational Boating Safety (RBS) mission area. </a:t>
            </a:r>
          </a:p>
          <a:p>
            <a:endParaRPr lang="en-US" dirty="0"/>
          </a:p>
          <a:p>
            <a:r>
              <a:rPr lang="en-US" dirty="0"/>
              <a:t>Even though most areas have opened for in-person classes, many flotillas are still offering their Public Education classes and Member Training classes via videoconferencing platforms like Zoom. This removes the travel restrictions and opens our courses to students throughout our state and even beyond.</a:t>
            </a:r>
          </a:p>
          <a:p>
            <a:endParaRPr lang="en-US" dirty="0"/>
          </a:p>
          <a:p>
            <a:r>
              <a:rPr lang="en-US" dirty="0"/>
              <a:t>Before offering virtual Public Education classes, check with your district’s DSO-PE to ensure your state has approved the virtual delivery of Public Education.</a:t>
            </a:r>
          </a:p>
          <a:p>
            <a:endParaRPr lang="en-US" dirty="0"/>
          </a:p>
          <a:p>
            <a:r>
              <a:rPr lang="en-US" dirty="0"/>
              <a:t>Access this information at:</a:t>
            </a:r>
            <a:br>
              <a:rPr lang="en-US" dirty="0"/>
            </a:br>
            <a:r>
              <a:rPr lang="en-US" dirty="0">
                <a:solidFill>
                  <a:schemeClr val="accent6"/>
                </a:solidFill>
                <a:latin typeface="Arial" panose="020B0604020202020204" pitchFamily="34" charset="0"/>
                <a:cs typeface="Arial" panose="020B0604020202020204" pitchFamily="34" charset="0"/>
                <a:hlinkClick r:id="rId3"/>
              </a:rPr>
              <a:t>http://wow.uscgaux.info/content.php?unit=E-DEPT&amp;category=virtual-pe-classes</a:t>
            </a:r>
            <a:endParaRPr lang="en-US" dirty="0">
              <a:solidFill>
                <a:schemeClr val="accent6"/>
              </a:solidFill>
              <a:latin typeface="Arial" panose="020B0604020202020204" pitchFamily="34" charset="0"/>
              <a:cs typeface="Arial" panose="020B0604020202020204" pitchFamily="34" charset="0"/>
            </a:endParaRPr>
          </a:p>
          <a:p>
            <a:endParaRPr lang="en-US"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14</a:t>
            </a:fld>
            <a:endParaRPr lang="en-US"/>
          </a:p>
        </p:txBody>
      </p:sp>
    </p:spTree>
    <p:extLst>
      <p:ext uri="{BB962C8B-B14F-4D97-AF65-F5344CB8AC3E}">
        <p14:creationId xmlns:p14="http://schemas.microsoft.com/office/powerpoint/2010/main" val="3197074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338138"/>
            <a:ext cx="3924300" cy="2944812"/>
          </a:xfrm>
        </p:spPr>
      </p:sp>
      <p:sp>
        <p:nvSpPr>
          <p:cNvPr id="3" name="Notes Placeholder 2"/>
          <p:cNvSpPr>
            <a:spLocks noGrp="1"/>
          </p:cNvSpPr>
          <p:nvPr>
            <p:ph type="body" idx="1"/>
          </p:nvPr>
        </p:nvSpPr>
        <p:spPr>
          <a:xfrm>
            <a:off x="415824" y="3427538"/>
            <a:ext cx="6347299" cy="5392661"/>
          </a:xfrm>
        </p:spPr>
        <p:txBody>
          <a:bodyPr/>
          <a:lstStyle/>
          <a:p>
            <a:r>
              <a:rPr lang="en-US" dirty="0"/>
              <a:t>The virtual PE web page contains valuable information on the rationale for offering classes online via videoconferencing. In addition, there are numerous tools to help the FSOs-PE and instructors set up the virtual platform, kick-start the whole process of offering virtual classes, collect class fees using PayPal, conduct “proctored” testing in a virtual environment, and market the classes even during difficult times, such as storms and pandemics.</a:t>
            </a:r>
          </a:p>
          <a:p>
            <a:endParaRPr lang="en-US" sz="800" dirty="0"/>
          </a:p>
          <a:p>
            <a:r>
              <a:rPr lang="en-US" dirty="0"/>
              <a:t>Even as we open our classes more and more to in-person sessions, FSOs-PE may consider continuing to offer some of their courses via videoconferencing. With almost three years of experience, many flotillas are seeing more students enrolling in virtual classes than they had in face-to-face classes. The virtual course eliminates the commuting requirements for the students and instructors and vastly opens the area from which we can attract students.</a:t>
            </a:r>
          </a:p>
          <a:p>
            <a:endParaRPr lang="en-US" sz="800" dirty="0"/>
          </a:p>
          <a:p>
            <a:r>
              <a:rPr lang="en-US" dirty="0"/>
              <a:t>Several flotillas reported students from neighboring states signed up for their classes. Many southern US flotillas experienced students enrolled in their virtual classes from northern states during the warmer months, preparing them for their winter travel to the southern states.</a:t>
            </a:r>
          </a:p>
          <a:p>
            <a:endParaRPr lang="en-US" sz="800" dirty="0"/>
          </a:p>
          <a:p>
            <a:pPr defTabSz="445679">
              <a:defRPr/>
            </a:pPr>
            <a:r>
              <a:rPr lang="en-US" dirty="0"/>
              <a:t>Students now connect virtually from across the state(s) and are no longer limited to driving distance. Families are taking virtual classes together from the comfort of their homes. And students enjoy the interaction of seeing each other and the instructors on the video screen.</a:t>
            </a:r>
          </a:p>
          <a:p>
            <a:pPr defTabSz="445679">
              <a:defRPr/>
            </a:pPr>
            <a:endParaRPr lang="en-US" sz="800" dirty="0"/>
          </a:p>
          <a:p>
            <a:pPr defTabSz="445679">
              <a:defRPr/>
            </a:pPr>
            <a:r>
              <a:rPr lang="en-US" dirty="0"/>
              <a:t>Numerous flotillas have reported that their classes, averaging eight to ten students, have more than doubled when offered virtually. This increase in student quantity often was attributed to the ease that students experience by being able to learn in the comfort of their homes. Several flotillas were also limited in the number of students they could accommodate in their classrooms, a concern negated by virtual delivery.</a:t>
            </a:r>
          </a:p>
          <a:p>
            <a:pPr defTabSz="445679">
              <a:defRPr/>
            </a:pPr>
            <a:endParaRPr lang="en-US" sz="800" dirty="0"/>
          </a:p>
          <a:p>
            <a:pPr defTabSz="445679">
              <a:defRPr/>
            </a:pPr>
            <a:r>
              <a:rPr lang="en-US" dirty="0"/>
              <a:t>Access this area of the website at:</a:t>
            </a:r>
          </a:p>
          <a:p>
            <a:pPr>
              <a:defRPr/>
            </a:pPr>
            <a:r>
              <a:rPr lang="en-US" dirty="0">
                <a:solidFill>
                  <a:schemeClr val="accent6"/>
                </a:solidFill>
                <a:latin typeface="Arial" panose="020B0604020202020204" pitchFamily="34" charset="0"/>
                <a:cs typeface="Arial" panose="020B0604020202020204" pitchFamily="34" charset="0"/>
                <a:hlinkClick r:id="rId3"/>
              </a:rPr>
              <a:t>http://wow.uscgaux.info/content.php?unit=E-DEPT&amp;category=virtual-pe-classes</a:t>
            </a: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15</a:t>
            </a:fld>
            <a:endParaRPr lang="en-US"/>
          </a:p>
        </p:txBody>
      </p:sp>
    </p:spTree>
    <p:extLst>
      <p:ext uri="{BB962C8B-B14F-4D97-AF65-F5344CB8AC3E}">
        <p14:creationId xmlns:p14="http://schemas.microsoft.com/office/powerpoint/2010/main" val="2943948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506">
              <a:defRPr/>
            </a:pPr>
            <a:r>
              <a:rPr lang="en-US" dirty="0"/>
              <a:t>Working with the C-Directorate, we completely updated and reorganized the Course Finder to include certificate courses and seminars. This will allow flotillas to advertise all Auxiliary classes they offer. It is now possible to advertise that a class is virtual and not an in-person classroom course.  </a:t>
            </a:r>
          </a:p>
          <a:p>
            <a:pPr defTabSz="458506">
              <a:defRPr/>
            </a:pPr>
            <a:endParaRPr lang="en-US" dirty="0"/>
          </a:p>
          <a:p>
            <a:pPr defTabSz="458506">
              <a:defRPr/>
            </a:pPr>
            <a:r>
              <a:rPr lang="en-US" dirty="0"/>
              <a:t>This site is updated via the Forms Warehouse, ANSC Form 7023. The FSO-PE or other officer should populate their classes for the year as soon as possible. It’s essentially free advertising. Many individual states link right back to this page when referring boaters to classes.</a:t>
            </a:r>
          </a:p>
          <a:p>
            <a:pPr defTabSz="458506">
              <a:defRPr/>
            </a:pPr>
            <a:endParaRPr lang="en-US" dirty="0"/>
          </a:p>
          <a:p>
            <a:pPr defTabSz="458506">
              <a:defRPr/>
            </a:pPr>
            <a:r>
              <a:rPr lang="en-US" dirty="0"/>
              <a:t>The class finder website is at:</a:t>
            </a:r>
          </a:p>
          <a:p>
            <a:pPr defTabSz="458506">
              <a:defRPr/>
            </a:pPr>
            <a:r>
              <a:rPr lang="en-US" dirty="0">
                <a:solidFill>
                  <a:schemeClr val="accent6"/>
                </a:solidFill>
                <a:latin typeface="Arial" panose="020B0604020202020204" pitchFamily="34" charset="0"/>
                <a:ea typeface="+mj-ea"/>
                <a:cs typeface="Arial" panose="020B0604020202020204" pitchFamily="34" charset="0"/>
                <a:hlinkClick r:id="rId3"/>
              </a:rPr>
              <a:t>www.cgaux.org/boatinged/class_finder/index.php</a:t>
            </a:r>
            <a:endParaRPr lang="en-US" dirty="0">
              <a:solidFill>
                <a:schemeClr val="accent6"/>
              </a:solidFill>
              <a:latin typeface="Arial" panose="020B0604020202020204" pitchFamily="34" charset="0"/>
              <a:ea typeface="+mj-ea"/>
              <a:cs typeface="Arial" panose="020B0604020202020204" pitchFamily="34" charset="0"/>
            </a:endParaRPr>
          </a:p>
          <a:p>
            <a:pPr defTabSz="458506">
              <a:defRPr/>
            </a:pPr>
            <a:endParaRPr lang="en-US" dirty="0"/>
          </a:p>
          <a:p>
            <a:pPr defTabSz="458506">
              <a:defRPr/>
            </a:pPr>
            <a:endParaRPr lang="en-US" dirty="0"/>
          </a:p>
          <a:p>
            <a:endParaRPr lang="en-US" sz="24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16</a:t>
            </a:fld>
            <a:endParaRPr lang="en-US"/>
          </a:p>
        </p:txBody>
      </p:sp>
    </p:spTree>
    <p:extLst>
      <p:ext uri="{BB962C8B-B14F-4D97-AF65-F5344CB8AC3E}">
        <p14:creationId xmlns:p14="http://schemas.microsoft.com/office/powerpoint/2010/main" val="3716869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338138"/>
            <a:ext cx="3924300" cy="2944812"/>
          </a:xfrm>
        </p:spPr>
      </p:sp>
      <p:sp>
        <p:nvSpPr>
          <p:cNvPr id="3" name="Notes Placeholder 2"/>
          <p:cNvSpPr>
            <a:spLocks noGrp="1"/>
          </p:cNvSpPr>
          <p:nvPr>
            <p:ph type="body" idx="1"/>
          </p:nvPr>
        </p:nvSpPr>
        <p:spPr>
          <a:xfrm>
            <a:off x="415824" y="3427538"/>
            <a:ext cx="6347299" cy="5392661"/>
          </a:xfrm>
        </p:spPr>
        <p:txBody>
          <a:bodyPr/>
          <a:lstStyle/>
          <a:p>
            <a:pPr defTabSz="458506">
              <a:defRPr/>
            </a:pPr>
            <a:r>
              <a:rPr lang="en-US" sz="1300" dirty="0"/>
              <a:t>Referrals are traditionally the best source of new students. The best time to learn about our classes is when boaters make a boating-related decision. Many service providers can benefit their clients by recommending CGAUX PE Classes.  </a:t>
            </a:r>
          </a:p>
          <a:p>
            <a:pPr defTabSz="458506">
              <a:defRPr/>
            </a:pPr>
            <a:endParaRPr lang="en-US" sz="1300" dirty="0"/>
          </a:p>
          <a:p>
            <a:pPr defTabSz="458506">
              <a:defRPr/>
            </a:pPr>
            <a:r>
              <a:rPr lang="en-US" sz="1300" dirty="0"/>
              <a:t>Building relationships with those vendors can pay off with a steady stream of referrals. And if the relationship is cultivated, it keeps giving and builds upon itself year after year. Formal and informal referrals can be repetitive, cumulative, low-cost, and very rewarding.</a:t>
            </a:r>
          </a:p>
          <a:p>
            <a:pPr defTabSz="458506">
              <a:defRPr/>
            </a:pPr>
            <a:endParaRPr lang="en-US" sz="1300" dirty="0"/>
          </a:p>
          <a:p>
            <a:pPr defTabSz="458506">
              <a:defRPr/>
            </a:pPr>
            <a:r>
              <a:rPr lang="en-US" sz="1300" dirty="0"/>
              <a:t>A smoothly functioning team of flotilla staff officers can achieve significant results with coordinated teamwork. A straightforward website, a rich calendar with frequent multiple offerings, active Facebook friends, a targeted video, special interest articles with local community papers, local TV interviews, local radio, boating, fishing and hunting programs, and public service ads all offer ongoing opportunities. And above all, a frictionless signup procedure where a knowledgeable Auxiliarist answers all inquiries personally and quickly, enrolling the inquiring boater seamlessly.</a:t>
            </a:r>
          </a:p>
          <a:p>
            <a:pPr defTabSz="458506">
              <a:defRPr/>
            </a:pPr>
            <a:endParaRPr lang="en-US" sz="1300" dirty="0"/>
          </a:p>
          <a:p>
            <a:pPr defTabSz="458506">
              <a:defRPr/>
            </a:pPr>
            <a:r>
              <a:rPr lang="en-US" sz="1300" dirty="0"/>
              <a:t>The Public Education Directorate webpage has several good presentations on marketing your PE programs – both Outbound (i.e., PA) and Inbound (i.e., referrals).</a:t>
            </a:r>
          </a:p>
          <a:p>
            <a:pPr defTabSz="458506">
              <a:defRPr/>
            </a:pPr>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17</a:t>
            </a:fld>
            <a:endParaRPr lang="en-US"/>
          </a:p>
        </p:txBody>
      </p:sp>
    </p:spTree>
    <p:extLst>
      <p:ext uri="{BB962C8B-B14F-4D97-AF65-F5344CB8AC3E}">
        <p14:creationId xmlns:p14="http://schemas.microsoft.com/office/powerpoint/2010/main" val="1940227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cs typeface="Arial" panose="020B0604020202020204" pitchFamily="34" charset="0"/>
              </a:rPr>
              <a:t>Vessel Examiners and Program Visitors</a:t>
            </a:r>
          </a:p>
          <a:p>
            <a:pPr lvl="1" eaLnBrk="1" hangingPunct="1"/>
            <a:r>
              <a:rPr lang="en-US" altLang="en-US" dirty="0">
                <a:cs typeface="Arial" panose="020B0604020202020204" pitchFamily="34" charset="0"/>
              </a:rPr>
              <a:t>Our partners in recreational boating safety</a:t>
            </a:r>
          </a:p>
          <a:p>
            <a:pPr eaLnBrk="1" hangingPunct="1"/>
            <a:r>
              <a:rPr lang="en-US" altLang="en-US" dirty="0">
                <a:cs typeface="Arial" panose="020B0604020202020204" pitchFamily="34" charset="0"/>
              </a:rPr>
              <a:t>Our common mission?</a:t>
            </a:r>
          </a:p>
          <a:p>
            <a:pPr lvl="1" eaLnBrk="1" hangingPunct="1"/>
            <a:r>
              <a:rPr lang="en-US" altLang="en-US" dirty="0">
                <a:cs typeface="Arial" panose="020B0604020202020204" pitchFamily="34" charset="0"/>
              </a:rPr>
              <a:t>“Prevention through education”</a:t>
            </a:r>
          </a:p>
          <a:p>
            <a:pPr eaLnBrk="1" hangingPunct="1"/>
            <a:r>
              <a:rPr lang="en-US" altLang="en-US" dirty="0">
                <a:cs typeface="Arial" panose="020B0604020202020204" pitchFamily="34" charset="0"/>
              </a:rPr>
              <a:t>How will VEs/PVs help?</a:t>
            </a:r>
          </a:p>
          <a:p>
            <a:pPr lvl="1" eaLnBrk="1" hangingPunct="1"/>
            <a:r>
              <a:rPr lang="en-US" altLang="en-US" dirty="0">
                <a:cs typeface="Arial" panose="020B0604020202020204" pitchFamily="34" charset="0"/>
              </a:rPr>
              <a:t>Distribute class schedules at Vessel Safety Checks (VSCs)</a:t>
            </a:r>
          </a:p>
          <a:p>
            <a:pPr lvl="1" eaLnBrk="1" hangingPunct="1"/>
            <a:r>
              <a:rPr lang="en-US" altLang="en-US" dirty="0">
                <a:cs typeface="Arial" panose="020B0604020202020204" pitchFamily="34" charset="0"/>
              </a:rPr>
              <a:t>Share schedules with boat dealers and more</a:t>
            </a:r>
          </a:p>
          <a:p>
            <a:r>
              <a:rPr lang="en-US" dirty="0"/>
              <a:t>Make sure to share vessel safety check schedules in the PE classes, too – especially after covering legal and safety chapters.</a:t>
            </a:r>
          </a:p>
        </p:txBody>
      </p:sp>
      <p:sp>
        <p:nvSpPr>
          <p:cNvPr id="4" name="Slide Number Placeholder 3"/>
          <p:cNvSpPr>
            <a:spLocks noGrp="1"/>
          </p:cNvSpPr>
          <p:nvPr>
            <p:ph type="sldNum" sz="quarter" idx="5"/>
          </p:nvPr>
        </p:nvSpPr>
        <p:spPr/>
        <p:txBody>
          <a:bodyPr/>
          <a:lstStyle/>
          <a:p>
            <a:fld id="{3545BD42-980D-744B-92F5-F9BFE4DB3F6C}" type="slidenum">
              <a:rPr lang="en-US" smtClean="0"/>
              <a:t>18</a:t>
            </a:fld>
            <a:endParaRPr lang="en-US"/>
          </a:p>
        </p:txBody>
      </p:sp>
    </p:spTree>
    <p:extLst>
      <p:ext uri="{BB962C8B-B14F-4D97-AF65-F5344CB8AC3E}">
        <p14:creationId xmlns:p14="http://schemas.microsoft.com/office/powerpoint/2010/main" val="22103033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9B47405-F58D-0B57-F040-CC0B65C59E20}"/>
              </a:ext>
            </a:extLst>
          </p:cNvPr>
          <p:cNvSpPr>
            <a:spLocks noGrp="1" noChangeArrowheads="1"/>
          </p:cNvSpPr>
          <p:nvPr>
            <p:ph type="sldNum" sz="quarter" idx="5"/>
          </p:nvPr>
        </p:nvSpPr>
        <p:spPr>
          <a:xfrm>
            <a:off x="6288650" y="9049420"/>
            <a:ext cx="812183" cy="3374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A226FFD8-0474-4F49-AA0E-60F129F9BA69}" type="slidenum">
              <a:rPr lang="en-US" altLang="en-US"/>
              <a:pPr/>
              <a:t>19</a:t>
            </a:fld>
            <a:endParaRPr lang="en-US" altLang="en-US" dirty="0"/>
          </a:p>
        </p:txBody>
      </p:sp>
      <p:sp>
        <p:nvSpPr>
          <p:cNvPr id="22531" name="Rectangle 2">
            <a:extLst>
              <a:ext uri="{FF2B5EF4-FFF2-40B4-BE49-F238E27FC236}">
                <a16:creationId xmlns:a16="http://schemas.microsoft.com/office/drawing/2014/main" id="{9E3960C5-CD46-3DC4-B22E-DBA687F32B0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8CD2F13-1C78-6D5A-31CE-FFDFA8E06D5F}"/>
              </a:ext>
            </a:extLst>
          </p:cNvPr>
          <p:cNvSpPr>
            <a:spLocks noGrp="1" noChangeArrowheads="1"/>
          </p:cNvSpPr>
          <p:nvPr>
            <p:ph type="body" idx="1"/>
          </p:nvPr>
        </p:nvSpPr>
        <p:spPr>
          <a:xfrm>
            <a:off x="415824" y="3502050"/>
            <a:ext cx="6347299" cy="531814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7129" indent="-167129">
              <a:buFont typeface="Arial" panose="020B0604020202020204" pitchFamily="34" charset="0"/>
              <a:buChar char="•"/>
            </a:pPr>
            <a:r>
              <a:rPr lang="en-US" altLang="en-US" dirty="0">
                <a:cs typeface="Arial" panose="020B0604020202020204" pitchFamily="34" charset="0"/>
              </a:rPr>
              <a:t> Contact the local court:</a:t>
            </a:r>
          </a:p>
          <a:p>
            <a:pPr marL="1058487" lvl="2" indent="-167129">
              <a:buFont typeface="Arial" panose="020B0604020202020204" pitchFamily="34" charset="0"/>
              <a:buChar char="•"/>
            </a:pPr>
            <a:r>
              <a:rPr lang="en-US" altLang="en-US" dirty="0">
                <a:cs typeface="Arial" panose="020B0604020202020204" pitchFamily="34" charset="0"/>
              </a:rPr>
              <a:t>Offer Boat America or Boating Skills and Seamanship for boating infractions.</a:t>
            </a:r>
          </a:p>
          <a:p>
            <a:pPr marL="167129" indent="-167129">
              <a:buFont typeface="Arial" panose="020B0604020202020204" pitchFamily="34" charset="0"/>
              <a:buChar char="•"/>
            </a:pPr>
            <a:r>
              <a:rPr lang="en-US" altLang="en-US" dirty="0">
                <a:cs typeface="Arial" panose="020B0604020202020204" pitchFamily="34" charset="0"/>
              </a:rPr>
              <a:t>Liaison with local insurance agents:</a:t>
            </a:r>
          </a:p>
          <a:p>
            <a:pPr marL="1058487" lvl="2" indent="-167129">
              <a:buFont typeface="Arial" panose="020B0604020202020204" pitchFamily="34" charset="0"/>
              <a:buChar char="•"/>
            </a:pPr>
            <a:r>
              <a:rPr lang="en-US" altLang="en-US" dirty="0">
                <a:cs typeface="Arial" panose="020B0604020202020204" pitchFamily="34" charset="0"/>
              </a:rPr>
              <a:t>Ask them to share your Public Education (PE) class schedule with clients.</a:t>
            </a:r>
          </a:p>
          <a:p>
            <a:pPr marL="167129" indent="-167129">
              <a:buFont typeface="Arial" panose="020B0604020202020204" pitchFamily="34" charset="0"/>
              <a:buChar char="•"/>
            </a:pPr>
            <a:r>
              <a:rPr lang="en-US" altLang="en-US" dirty="0">
                <a:cs typeface="Arial" panose="020B0604020202020204" pitchFamily="34" charset="0"/>
              </a:rPr>
              <a:t>Use “bite-sized” courses:	</a:t>
            </a:r>
          </a:p>
          <a:p>
            <a:pPr marL="1058487" lvl="2" indent="-167129">
              <a:buFont typeface="Arial" panose="020B0604020202020204" pitchFamily="34" charset="0"/>
              <a:buChar char="•"/>
            </a:pPr>
            <a:r>
              <a:rPr lang="en-US" altLang="en-US" dirty="0">
                <a:cs typeface="Arial" panose="020B0604020202020204" pitchFamily="34" charset="0"/>
              </a:rPr>
              <a:t>Mini-classes for clubs and schools.</a:t>
            </a:r>
          </a:p>
          <a:p>
            <a:pPr marL="1058487" lvl="2" indent="-167129">
              <a:buFont typeface="Arial" panose="020B0604020202020204" pitchFamily="34" charset="0"/>
              <a:buChar char="•"/>
            </a:pPr>
            <a:r>
              <a:rPr lang="en-US" altLang="en-US" dirty="0">
                <a:cs typeface="Arial" panose="020B0604020202020204" pitchFamily="34" charset="0"/>
              </a:rPr>
              <a:t>Seminar courses work well for yacht and fishing clubs.</a:t>
            </a:r>
          </a:p>
          <a:p>
            <a:pPr marL="1058487" lvl="2" indent="-167129">
              <a:buFont typeface="Arial" panose="020B0604020202020204" pitchFamily="34" charset="0"/>
              <a:buChar char="•"/>
            </a:pPr>
            <a:r>
              <a:rPr lang="en-US" altLang="en-US" dirty="0">
                <a:cs typeface="Arial" panose="020B0604020202020204" pitchFamily="34" charset="0"/>
              </a:rPr>
              <a:t>Sign them up for a full class on the spot!</a:t>
            </a:r>
          </a:p>
          <a:p>
            <a:pPr marL="167129" indent="-167129">
              <a:buFont typeface="Arial" panose="020B0604020202020204" pitchFamily="34" charset="0"/>
              <a:buChar char="•"/>
            </a:pPr>
            <a:r>
              <a:rPr lang="en-US" altLang="en-US" dirty="0">
                <a:cs typeface="Arial" panose="020B0604020202020204" pitchFamily="34" charset="0"/>
              </a:rPr>
              <a:t>Think “non-traditional:”</a:t>
            </a:r>
          </a:p>
          <a:p>
            <a:pPr marL="1058487" lvl="2" indent="-167129">
              <a:buFont typeface="Arial" panose="020B0604020202020204" pitchFamily="34" charset="0"/>
              <a:buChar char="•"/>
            </a:pPr>
            <a:r>
              <a:rPr lang="en-US" altLang="en-US" dirty="0">
                <a:cs typeface="Arial" panose="020B0604020202020204" pitchFamily="34" charset="0"/>
              </a:rPr>
              <a:t>Hunting and fishing clubs.</a:t>
            </a:r>
          </a:p>
          <a:p>
            <a:pPr marL="1058487" lvl="2" indent="-167129">
              <a:buFont typeface="Arial" panose="020B0604020202020204" pitchFamily="34" charset="0"/>
              <a:buChar char="•"/>
            </a:pPr>
            <a:r>
              <a:rPr lang="en-US" altLang="en-US" dirty="0">
                <a:cs typeface="Arial" panose="020B0604020202020204" pitchFamily="34" charset="0"/>
              </a:rPr>
              <a:t>Paddlesports clubs.</a:t>
            </a:r>
          </a:p>
          <a:p>
            <a:pPr marL="1058487" lvl="2" indent="-167129">
              <a:buFont typeface="Arial" panose="020B0604020202020204" pitchFamily="34" charset="0"/>
              <a:buChar char="•"/>
            </a:pPr>
            <a:r>
              <a:rPr lang="en-US" altLang="en-US" dirty="0">
                <a:cs typeface="Arial" panose="020B0604020202020204" pitchFamily="34" charset="0"/>
              </a:rPr>
              <a:t>Public Works departments.</a:t>
            </a:r>
          </a:p>
          <a:p>
            <a:pPr eaLnBrk="1" hangingPunct="1"/>
            <a:endParaRPr lang="en-US" altLang="en-US" dirty="0"/>
          </a:p>
          <a:p>
            <a:pPr eaLnBrk="1" hangingPunct="1"/>
            <a:r>
              <a:rPr lang="en-US" altLang="en-US" dirty="0"/>
              <a:t>The E-Directorate offers numerous documents to assist the flotillas in marketing their courses. Go to</a:t>
            </a:r>
          </a:p>
          <a:p>
            <a:pPr eaLnBrk="1" hangingPunct="1"/>
            <a:r>
              <a:rPr lang="en-US" altLang="en-US" dirty="0">
                <a:hlinkClick r:id="rId3"/>
              </a:rPr>
              <a:t>http://wow.uscgaux.info/content.php?unit=E-DEPT&amp;category=marketing</a:t>
            </a:r>
            <a:r>
              <a:rPr lang="en-US" altLang="en-US" dirty="0"/>
              <a:t> for access to these documents behind the Member Zone firewall.</a:t>
            </a:r>
          </a:p>
        </p:txBody>
      </p:sp>
    </p:spTree>
    <p:extLst>
      <p:ext uri="{BB962C8B-B14F-4D97-AF65-F5344CB8AC3E}">
        <p14:creationId xmlns:p14="http://schemas.microsoft.com/office/powerpoint/2010/main" val="2358393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i="0" dirty="0">
                <a:solidFill>
                  <a:srgbClr val="202124"/>
                </a:solidFill>
                <a:effectLst/>
                <a:cs typeface="Arial" panose="020B0604020202020204" pitchFamily="34" charset="0"/>
              </a:rPr>
              <a:t>What is the meaning of “continuous improvement is better than delayed perfection?” It’s a great quote to say get started. If you wait for the right time, you will always be waiting. Get started and improve on what you are doing. If you wait for perfection, you will be waiting for a long time.</a:t>
            </a:r>
          </a:p>
          <a:p>
            <a:pPr algn="l"/>
            <a:endParaRPr lang="en-US" i="0" dirty="0">
              <a:solidFill>
                <a:srgbClr val="202124"/>
              </a:solidFill>
              <a:effectLst/>
              <a:cs typeface="Arial" panose="020B0604020202020204" pitchFamily="34" charset="0"/>
            </a:endParaRPr>
          </a:p>
          <a:p>
            <a:pPr algn="l"/>
            <a:r>
              <a:rPr lang="en-US" i="0" dirty="0">
                <a:solidFill>
                  <a:srgbClr val="202124"/>
                </a:solidFill>
                <a:effectLst/>
                <a:cs typeface="Arial" panose="020B0604020202020204" pitchFamily="34" charset="0"/>
              </a:rPr>
              <a:t>Why is improvement better than perfection? Perfection is attainable in only some of our daily activities, but regular small improvements will ultimately lead to steady improvement. Keep working and allowing yourself to take small steps.</a:t>
            </a:r>
          </a:p>
          <a:p>
            <a:pPr algn="l"/>
            <a:endParaRPr lang="en-US" sz="1100" dirty="0">
              <a:solidFill>
                <a:srgbClr val="202124"/>
              </a:solidFill>
              <a:latin typeface="Arial" panose="020B0604020202020204" pitchFamily="34" charset="0"/>
              <a:cs typeface="Arial" panose="020B0604020202020204" pitchFamily="34" charset="0"/>
            </a:endParaRP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a:t>
            </a:fld>
            <a:endParaRPr lang="en-US"/>
          </a:p>
        </p:txBody>
      </p:sp>
    </p:spTree>
    <p:extLst>
      <p:ext uri="{BB962C8B-B14F-4D97-AF65-F5344CB8AC3E}">
        <p14:creationId xmlns:p14="http://schemas.microsoft.com/office/powerpoint/2010/main" val="3653014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39B47405-F58D-0B57-F040-CC0B65C59E20}"/>
              </a:ext>
            </a:extLst>
          </p:cNvPr>
          <p:cNvSpPr>
            <a:spLocks noGrp="1" noChangeArrowheads="1"/>
          </p:cNvSpPr>
          <p:nvPr>
            <p:ph type="sldNum" sz="quarter" idx="5"/>
          </p:nvPr>
        </p:nvSpPr>
        <p:spPr>
          <a:xfrm>
            <a:off x="6288650" y="9049420"/>
            <a:ext cx="812183" cy="33742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A226FFD8-0474-4F49-AA0E-60F129F9BA69}" type="slidenum">
              <a:rPr lang="en-US" altLang="en-US"/>
              <a:pPr/>
              <a:t>20</a:t>
            </a:fld>
            <a:endParaRPr lang="en-US" altLang="en-US" dirty="0"/>
          </a:p>
        </p:txBody>
      </p:sp>
      <p:sp>
        <p:nvSpPr>
          <p:cNvPr id="22531" name="Rectangle 2">
            <a:extLst>
              <a:ext uri="{FF2B5EF4-FFF2-40B4-BE49-F238E27FC236}">
                <a16:creationId xmlns:a16="http://schemas.microsoft.com/office/drawing/2014/main" id="{9E3960C5-CD46-3DC4-B22E-DBA687F32B0A}"/>
              </a:ext>
            </a:extLst>
          </p:cNvPr>
          <p:cNvSpPr>
            <a:spLocks noGrp="1" noRot="1" noChangeAspect="1" noChangeArrowheads="1" noTextEdit="1"/>
          </p:cNvSpPr>
          <p:nvPr>
            <p:ph type="sldImg"/>
          </p:nvPr>
        </p:nvSpPr>
        <p:spPr>
          <a:xfrm>
            <a:off x="1489075" y="338138"/>
            <a:ext cx="3479800" cy="2609850"/>
          </a:xfrm>
          <a:ln/>
        </p:spPr>
      </p:sp>
      <p:sp>
        <p:nvSpPr>
          <p:cNvPr id="22532" name="Rectangle 3">
            <a:extLst>
              <a:ext uri="{FF2B5EF4-FFF2-40B4-BE49-F238E27FC236}">
                <a16:creationId xmlns:a16="http://schemas.microsoft.com/office/drawing/2014/main" id="{78CD2F13-1C78-6D5A-31CE-FFDFA8E06D5F}"/>
              </a:ext>
            </a:extLst>
          </p:cNvPr>
          <p:cNvSpPr>
            <a:spLocks noGrp="1" noChangeArrowheads="1"/>
          </p:cNvSpPr>
          <p:nvPr>
            <p:ph type="body" idx="1"/>
          </p:nvPr>
        </p:nvSpPr>
        <p:spPr>
          <a:xfrm>
            <a:off x="221953" y="3054980"/>
            <a:ext cx="6732554" cy="5765219"/>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7129" indent="-167129">
              <a:buFont typeface="Arial" panose="020B0604020202020204" pitchFamily="34" charset="0"/>
              <a:buChar char="•"/>
            </a:pPr>
            <a:r>
              <a:rPr lang="en-US" altLang="en-US" sz="1100" dirty="0">
                <a:cs typeface="Arial" panose="020B0604020202020204" pitchFamily="34" charset="0"/>
              </a:rPr>
              <a:t>During Vessel Safety Checks (VSCs):</a:t>
            </a:r>
          </a:p>
          <a:p>
            <a:pPr marL="1058487" lvl="2" indent="-167129">
              <a:buFont typeface="Arial" panose="020B0604020202020204" pitchFamily="34" charset="0"/>
              <a:buChar char="•"/>
            </a:pPr>
            <a:r>
              <a:rPr lang="en-US" altLang="en-US" sz="1100" dirty="0">
                <a:cs typeface="Arial" panose="020B0604020202020204" pitchFamily="34" charset="0"/>
              </a:rPr>
              <a:t>Go with the Vessel Examiner (VE) or provide schedules.</a:t>
            </a:r>
          </a:p>
          <a:p>
            <a:pPr marL="167129" indent="-167129">
              <a:buFont typeface="Arial" panose="020B0604020202020204" pitchFamily="34" charset="0"/>
              <a:buChar char="•"/>
            </a:pPr>
            <a:r>
              <a:rPr lang="en-US" altLang="en-US" sz="1100" dirty="0">
                <a:cs typeface="Arial" panose="020B0604020202020204" pitchFamily="34" charset="0"/>
              </a:rPr>
              <a:t>Recreational Boating Safety (RBS) Program Visits:</a:t>
            </a:r>
          </a:p>
          <a:p>
            <a:pPr marL="1058487" lvl="2" indent="-167129">
              <a:buFont typeface="Arial" panose="020B0604020202020204" pitchFamily="34" charset="0"/>
              <a:buChar char="•"/>
            </a:pPr>
            <a:r>
              <a:rPr lang="en-US" altLang="en-US" sz="1100" dirty="0">
                <a:cs typeface="Arial" panose="020B0604020202020204" pitchFamily="34" charset="0"/>
              </a:rPr>
              <a:t>Go with the Program Visitor (PV) or provide schedules.</a:t>
            </a:r>
          </a:p>
          <a:p>
            <a:pPr marL="167129" indent="-167129">
              <a:buFont typeface="Arial" panose="020B0604020202020204" pitchFamily="34" charset="0"/>
              <a:buChar char="•"/>
            </a:pPr>
            <a:r>
              <a:rPr lang="en-US" altLang="en-US" sz="1100" dirty="0">
                <a:cs typeface="Arial" panose="020B0604020202020204" pitchFamily="34" charset="0"/>
              </a:rPr>
              <a:t>Conduct a media blitz:</a:t>
            </a:r>
          </a:p>
          <a:p>
            <a:pPr marL="1058487" lvl="2" indent="-167129">
              <a:buFont typeface="Arial" panose="020B0604020202020204" pitchFamily="34" charset="0"/>
              <a:buChar char="•"/>
            </a:pPr>
            <a:r>
              <a:rPr lang="en-US" altLang="en-US" sz="1100" dirty="0">
                <a:cs typeface="Arial" panose="020B0604020202020204" pitchFamily="34" charset="0"/>
              </a:rPr>
              <a:t>The Flotilla Staff Officer-Public Affairs (FSO-PA) can help.</a:t>
            </a:r>
          </a:p>
          <a:p>
            <a:pPr marL="167129" indent="-167129">
              <a:buFont typeface="Arial" panose="020B0604020202020204" pitchFamily="34" charset="0"/>
              <a:buChar char="•"/>
            </a:pPr>
            <a:r>
              <a:rPr lang="en-US" altLang="en-US" sz="1100" dirty="0">
                <a:cs typeface="Arial" panose="020B0604020202020204" pitchFamily="34" charset="0"/>
              </a:rPr>
              <a:t>Tell the world - use the Web:</a:t>
            </a:r>
          </a:p>
          <a:p>
            <a:pPr marL="1058487" lvl="2" indent="-167129">
              <a:buFont typeface="Arial" panose="020B0604020202020204" pitchFamily="34" charset="0"/>
              <a:buChar char="•"/>
            </a:pPr>
            <a:r>
              <a:rPr lang="en-US" altLang="en-US" sz="1100" dirty="0">
                <a:cs typeface="Arial" panose="020B0604020202020204" pitchFamily="34" charset="0"/>
              </a:rPr>
              <a:t>Post your schedule on your website and keep it current.</a:t>
            </a:r>
          </a:p>
          <a:p>
            <a:pPr marL="1058487" lvl="2" indent="-167129">
              <a:buFont typeface="Arial" panose="020B0604020202020204" pitchFamily="34" charset="0"/>
              <a:buChar char="•"/>
            </a:pPr>
            <a:r>
              <a:rPr lang="en-US" altLang="en-US" sz="1100" dirty="0">
                <a:cs typeface="Arial" panose="020B0604020202020204" pitchFamily="34" charset="0"/>
              </a:rPr>
              <a:t>Social Media presence</a:t>
            </a:r>
          </a:p>
          <a:p>
            <a:pPr marL="1058487" lvl="2" indent="-167129">
              <a:buFont typeface="Arial" panose="020B0604020202020204" pitchFamily="34" charset="0"/>
              <a:buChar char="•"/>
            </a:pPr>
            <a:r>
              <a:rPr lang="en-US" altLang="en-US" sz="1100" dirty="0">
                <a:cs typeface="Arial" panose="020B0604020202020204" pitchFamily="34" charset="0"/>
              </a:rPr>
              <a:t>Fill out the 7023 form for all courses offered</a:t>
            </a:r>
          </a:p>
          <a:p>
            <a:pPr marL="167129" indent="-167129">
              <a:buFont typeface="Arial" panose="020B0604020202020204" pitchFamily="34" charset="0"/>
              <a:buChar char="•"/>
            </a:pPr>
            <a:r>
              <a:rPr lang="en-US" altLang="en-US" sz="1100" dirty="0">
                <a:cs typeface="Arial" panose="020B0604020202020204" pitchFamily="34" charset="0"/>
              </a:rPr>
              <a:t>Talk it up:</a:t>
            </a:r>
          </a:p>
          <a:p>
            <a:pPr marL="1058487" lvl="2" indent="-167129">
              <a:buFont typeface="Arial" panose="020B0604020202020204" pitchFamily="34" charset="0"/>
              <a:buChar char="•"/>
            </a:pPr>
            <a:r>
              <a:rPr lang="en-US" altLang="en-US" sz="1100" dirty="0">
                <a:cs typeface="Arial" panose="020B0604020202020204" pitchFamily="34" charset="0"/>
              </a:rPr>
              <a:t>Tell everyone you meet.</a:t>
            </a:r>
          </a:p>
          <a:p>
            <a:pPr marL="167129" indent="-167129">
              <a:buFont typeface="Arial" panose="020B0604020202020204" pitchFamily="34" charset="0"/>
              <a:buChar char="•"/>
            </a:pPr>
            <a:r>
              <a:rPr lang="en-US" altLang="en-US" sz="1100" dirty="0">
                <a:cs typeface="Arial" panose="020B0604020202020204" pitchFamily="34" charset="0"/>
              </a:rPr>
              <a:t>Sign them up at boat shows:</a:t>
            </a:r>
          </a:p>
          <a:p>
            <a:pPr marL="1058487" lvl="2" indent="-167129">
              <a:buFont typeface="Arial" panose="020B0604020202020204" pitchFamily="34" charset="0"/>
              <a:buChar char="•"/>
            </a:pPr>
            <a:r>
              <a:rPr lang="en-US" altLang="en-US" sz="1100" dirty="0">
                <a:cs typeface="Arial" panose="020B0604020202020204" pitchFamily="34" charset="0"/>
              </a:rPr>
              <a:t>Don’t just hand out schedules.</a:t>
            </a:r>
          </a:p>
          <a:p>
            <a:pPr marL="1058487" lvl="2" indent="-167129">
              <a:buFont typeface="Arial" panose="020B0604020202020204" pitchFamily="34" charset="0"/>
              <a:buChar char="•"/>
            </a:pPr>
            <a:r>
              <a:rPr lang="en-US" altLang="en-US" sz="1100" dirty="0">
                <a:cs typeface="Arial" panose="020B0604020202020204" pitchFamily="34" charset="0"/>
              </a:rPr>
              <a:t>Sign them up on the spot! </a:t>
            </a:r>
            <a:r>
              <a:rPr lang="en-US" sz="1100" dirty="0">
                <a:cs typeface="Arial" panose="020B0604020202020204" pitchFamily="34" charset="0"/>
              </a:rPr>
              <a:t>Use your laptop to key their information while they wait!</a:t>
            </a:r>
            <a:endParaRPr lang="en-US" altLang="en-US" sz="1100" dirty="0">
              <a:cs typeface="Arial" panose="020B0604020202020204" pitchFamily="34" charset="0"/>
            </a:endParaRPr>
          </a:p>
          <a:p>
            <a:pPr marL="1058487" lvl="2" indent="-167129">
              <a:buFont typeface="Arial" panose="020B0604020202020204" pitchFamily="34" charset="0"/>
              <a:buChar char="•"/>
            </a:pPr>
            <a:r>
              <a:rPr lang="en-US" altLang="en-US" sz="1100" dirty="0">
                <a:cs typeface="Arial" panose="020B0604020202020204" pitchFamily="34" charset="0"/>
              </a:rPr>
              <a:t>Collect course fees and give receipts.</a:t>
            </a:r>
          </a:p>
          <a:p>
            <a:pPr marL="1058487" lvl="2" indent="-167129">
              <a:buFont typeface="Arial" panose="020B0604020202020204" pitchFamily="34" charset="0"/>
              <a:buChar char="•"/>
            </a:pPr>
            <a:r>
              <a:rPr lang="en-US" altLang="en-US" sz="1100" dirty="0">
                <a:cs typeface="Arial" panose="020B0604020202020204" pitchFamily="34" charset="0"/>
              </a:rPr>
              <a:t>Consider a raffle for a free PE class.</a:t>
            </a:r>
          </a:p>
          <a:p>
            <a:pPr marL="1504165" lvl="3" indent="-167129">
              <a:buFont typeface="Arial" panose="020B0604020202020204" pitchFamily="34" charset="0"/>
              <a:buChar char="•"/>
            </a:pPr>
            <a:r>
              <a:rPr lang="en-US" altLang="en-US" sz="1100" dirty="0">
                <a:cs typeface="Arial" panose="020B0604020202020204" pitchFamily="34" charset="0"/>
              </a:rPr>
              <a:t>More people will enter their names.</a:t>
            </a:r>
          </a:p>
          <a:p>
            <a:pPr marL="1504165" lvl="3" indent="-167129">
              <a:buFont typeface="Arial" panose="020B0604020202020204" pitchFamily="34" charset="0"/>
              <a:buChar char="•"/>
            </a:pPr>
            <a:r>
              <a:rPr lang="en-US" altLang="en-US" sz="1100" dirty="0">
                <a:cs typeface="Arial" panose="020B0604020202020204" pitchFamily="34" charset="0"/>
              </a:rPr>
              <a:t>Use as contacts later for classes.</a:t>
            </a:r>
          </a:p>
          <a:p>
            <a:endParaRPr lang="en-US" altLang="en-US" sz="1100" dirty="0">
              <a:solidFill>
                <a:schemeClr val="accent6"/>
              </a:solidFill>
              <a:latin typeface="Arial" panose="020B0604020202020204" pitchFamily="34" charset="0"/>
              <a:cs typeface="Arial" panose="020B0604020202020204" pitchFamily="34" charset="0"/>
            </a:endParaRPr>
          </a:p>
          <a:p>
            <a:pPr eaLnBrk="1" hangingPunct="1"/>
            <a:r>
              <a:rPr lang="en-US" altLang="en-US" sz="1100" dirty="0"/>
              <a:t>When promoting PE classes, making the registration and course payment as frictionless and seamless as possible is essential. There are numerous programs/applications that flotillas have used successfully. Some of these are:</a:t>
            </a:r>
          </a:p>
          <a:p>
            <a:pPr eaLnBrk="1" hangingPunct="1"/>
            <a:endParaRPr lang="en-US" altLang="en-US" sz="400" dirty="0"/>
          </a:p>
          <a:p>
            <a:pPr marL="167129" indent="-167129">
              <a:buFont typeface="Arial" panose="020B0604020202020204" pitchFamily="34" charset="0"/>
              <a:buChar char="•"/>
            </a:pPr>
            <a:r>
              <a:rPr lang="en-US" altLang="en-US" sz="1100" dirty="0"/>
              <a:t>Eventbrite</a:t>
            </a:r>
          </a:p>
          <a:p>
            <a:pPr marL="167129" indent="-167129">
              <a:buFont typeface="Arial" panose="020B0604020202020204" pitchFamily="34" charset="0"/>
              <a:buChar char="•"/>
            </a:pPr>
            <a:r>
              <a:rPr lang="en-US" altLang="en-US" sz="1100" dirty="0" err="1"/>
              <a:t>SignUpGenius</a:t>
            </a:r>
            <a:endParaRPr lang="en-US" altLang="en-US" sz="1100" dirty="0"/>
          </a:p>
          <a:p>
            <a:pPr marL="167129" indent="-167129">
              <a:buFont typeface="Arial" panose="020B0604020202020204" pitchFamily="34" charset="0"/>
              <a:buChar char="•"/>
            </a:pPr>
            <a:r>
              <a:rPr lang="en-US" altLang="en-US" sz="1100" dirty="0"/>
              <a:t>Google Forms</a:t>
            </a:r>
          </a:p>
          <a:p>
            <a:pPr marL="167129" indent="-167129">
              <a:buFont typeface="Arial" panose="020B0604020202020204" pitchFamily="34" charset="0"/>
              <a:buChar char="•"/>
            </a:pPr>
            <a:r>
              <a:rPr lang="en-US" altLang="en-US" sz="1100" dirty="0"/>
              <a:t>PayPal</a:t>
            </a:r>
          </a:p>
          <a:p>
            <a:pPr marL="167129" indent="-167129">
              <a:buFont typeface="Arial" panose="020B0604020202020204" pitchFamily="34" charset="0"/>
              <a:buChar char="•"/>
            </a:pPr>
            <a:r>
              <a:rPr lang="en-US" altLang="en-US" sz="1100" dirty="0"/>
              <a:t>Square</a:t>
            </a:r>
          </a:p>
          <a:p>
            <a:pPr marL="167129" indent="-167129">
              <a:buFont typeface="Arial" panose="020B0604020202020204" pitchFamily="34" charset="0"/>
              <a:buChar char="•"/>
            </a:pPr>
            <a:endParaRPr lang="en-US" altLang="en-US" sz="300" dirty="0"/>
          </a:p>
          <a:p>
            <a:r>
              <a:rPr lang="en-US" altLang="en-US" sz="1100" dirty="0"/>
              <a:t>Collecting payment up front greatly enhances the probability the students will attend the class. Make this a good customer service experience for the student if they have a conflict and must change dates or give them a refund if that is the right thing to do. Approach the experience from the student’s point of view when you set up your system to handle payments and registration. Make it as friction-free and easy as possible.</a:t>
            </a:r>
          </a:p>
          <a:p>
            <a:pPr marL="167129" indent="-167129">
              <a:buFont typeface="Arial" panose="020B0604020202020204" pitchFamily="34" charset="0"/>
              <a:buChar char="•"/>
            </a:pPr>
            <a:endParaRPr lang="en-US" altLang="en-US" sz="400" dirty="0"/>
          </a:p>
          <a:p>
            <a:pPr eaLnBrk="1" hangingPunct="1"/>
            <a:r>
              <a:rPr lang="en-US" altLang="en-US" sz="1100" dirty="0"/>
              <a:t>Note: The E-Directorate has detailed instructions to help a flotilla set up payments via PayPal at:</a:t>
            </a:r>
          </a:p>
          <a:p>
            <a:pPr eaLnBrk="1" hangingPunct="1"/>
            <a:r>
              <a:rPr lang="en-US" altLang="en-US" sz="1100" dirty="0">
                <a:hlinkClick r:id="rId3"/>
              </a:rPr>
              <a:t>http://wow.uscgaux.info/content.php?unit=E-DEPT&amp;category=virtual-pe-classes</a:t>
            </a:r>
            <a:endParaRPr lang="en-US" altLang="en-US" sz="1100" dirty="0"/>
          </a:p>
          <a:p>
            <a:pPr eaLnBrk="1" hangingPunct="1"/>
            <a:endParaRPr lang="en-US" altLang="en-US" dirty="0"/>
          </a:p>
        </p:txBody>
      </p:sp>
    </p:spTree>
    <p:extLst>
      <p:ext uri="{BB962C8B-B14F-4D97-AF65-F5344CB8AC3E}">
        <p14:creationId xmlns:p14="http://schemas.microsoft.com/office/powerpoint/2010/main" val="26727172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9350" y="3651074"/>
            <a:ext cx="6500246" cy="5033267"/>
          </a:xfrm>
        </p:spPr>
        <p:txBody>
          <a:bodyPr/>
          <a:lstStyle/>
          <a:p>
            <a:r>
              <a:rPr lang="en-US" dirty="0"/>
              <a:t>Before this updated program, the Instructor Development course had not been modernized since 2007. A lot happened during that time to help the Auxiliary instructor perfect their presentation methods. This course – ID2020 – does that. This course is recommended for initial qualification and as a refresher for seasoned instructors.</a:t>
            </a:r>
          </a:p>
          <a:p>
            <a:endParaRPr lang="en-US" sz="400" dirty="0"/>
          </a:p>
          <a:p>
            <a:r>
              <a:rPr lang="en-US" dirty="0"/>
              <a:t>The course has eight units emphasizing learning the information through practical application rather than memorizing theoretical instructor material. It f</a:t>
            </a:r>
            <a:r>
              <a:rPr lang="en-US" altLang="en-US" dirty="0">
                <a:cs typeface="Arial" panose="020B0604020202020204" pitchFamily="34" charset="0"/>
              </a:rPr>
              <a:t>ocuses on the latest and most effective methods for teaching, facilitation, multi-media, and demonstration of skills.</a:t>
            </a:r>
          </a:p>
          <a:p>
            <a:endParaRPr lang="en-US" altLang="en-US" sz="300" dirty="0">
              <a:cs typeface="Arial" panose="020B0604020202020204" pitchFamily="34" charset="0"/>
            </a:endParaRPr>
          </a:p>
          <a:p>
            <a:r>
              <a:rPr lang="en-US" dirty="0"/>
              <a:t>The units include:</a:t>
            </a:r>
          </a:p>
          <a:p>
            <a:endParaRPr lang="en-US" sz="400" dirty="0"/>
          </a:p>
          <a:p>
            <a:pPr marL="167129" indent="-167129">
              <a:buFont typeface="Arial" panose="020B0604020202020204" pitchFamily="34" charset="0"/>
              <a:buChar char="•"/>
            </a:pPr>
            <a:r>
              <a:rPr lang="en-US" dirty="0"/>
              <a:t>   14 instructor competencies</a:t>
            </a:r>
          </a:p>
          <a:p>
            <a:pPr marL="278549" indent="-278549">
              <a:buFont typeface="Arial" panose="020B0604020202020204" pitchFamily="34" charset="0"/>
              <a:buChar char="•"/>
            </a:pPr>
            <a:r>
              <a:rPr lang="en-US" dirty="0"/>
              <a:t>Lesson planning</a:t>
            </a:r>
          </a:p>
          <a:p>
            <a:pPr marL="278549" indent="-278549">
              <a:buFont typeface="Arial" panose="020B0604020202020204" pitchFamily="34" charset="0"/>
              <a:buChar char="•"/>
            </a:pPr>
            <a:r>
              <a:rPr lang="en-US" dirty="0"/>
              <a:t>Using Media Effectively</a:t>
            </a:r>
          </a:p>
          <a:p>
            <a:pPr marL="278549" indent="-278549">
              <a:buFont typeface="Arial" panose="020B0604020202020204" pitchFamily="34" charset="0"/>
              <a:buChar char="•"/>
            </a:pPr>
            <a:r>
              <a:rPr lang="en-US" dirty="0"/>
              <a:t>Effective Communications Skills</a:t>
            </a:r>
          </a:p>
          <a:p>
            <a:pPr marL="278549" indent="-278549">
              <a:buFont typeface="Arial" panose="020B0604020202020204" pitchFamily="34" charset="0"/>
              <a:buChar char="•"/>
            </a:pPr>
            <a:r>
              <a:rPr lang="en-US" dirty="0"/>
              <a:t>Handling Difficult situations</a:t>
            </a:r>
          </a:p>
          <a:p>
            <a:pPr marL="278549" indent="-278549">
              <a:buFont typeface="Arial" panose="020B0604020202020204" pitchFamily="34" charset="0"/>
              <a:buChar char="•"/>
            </a:pPr>
            <a:r>
              <a:rPr lang="en-US" dirty="0"/>
              <a:t>Accommodating all students</a:t>
            </a:r>
          </a:p>
          <a:p>
            <a:pPr marL="278549" indent="-278549">
              <a:buFont typeface="Arial" panose="020B0604020202020204" pitchFamily="34" charset="0"/>
              <a:buChar char="•"/>
            </a:pPr>
            <a:r>
              <a:rPr lang="en-US" dirty="0"/>
              <a:t>Learning with Electronic Technologies</a:t>
            </a:r>
          </a:p>
          <a:p>
            <a:endParaRPr lang="en-US" sz="300" dirty="0"/>
          </a:p>
          <a:p>
            <a:r>
              <a:rPr lang="en-US" dirty="0"/>
              <a:t>There are also several appendices:</a:t>
            </a:r>
          </a:p>
          <a:p>
            <a:pPr marL="278549" indent="-278549">
              <a:buFont typeface="Arial" panose="020B0604020202020204" pitchFamily="34" charset="0"/>
              <a:buChar char="•"/>
            </a:pPr>
            <a:r>
              <a:rPr lang="en-US" dirty="0"/>
              <a:t>Instructional equipment</a:t>
            </a:r>
          </a:p>
          <a:p>
            <a:pPr marL="278549" indent="-278549">
              <a:buFont typeface="Arial" panose="020B0604020202020204" pitchFamily="34" charset="0"/>
              <a:buChar char="•"/>
            </a:pPr>
            <a:r>
              <a:rPr lang="en-US" dirty="0"/>
              <a:t>Presentation tips and best practices</a:t>
            </a:r>
          </a:p>
          <a:p>
            <a:pPr marL="278549" indent="-278549">
              <a:buFont typeface="Arial" panose="020B0604020202020204" pitchFamily="34" charset="0"/>
              <a:buChar char="•"/>
            </a:pPr>
            <a:r>
              <a:rPr lang="en-US" dirty="0"/>
              <a:t>The performance qualification standard</a:t>
            </a:r>
          </a:p>
          <a:p>
            <a:endParaRPr lang="en-US" sz="300" dirty="0"/>
          </a:p>
          <a:p>
            <a:r>
              <a:rPr lang="en-US" sz="1300" dirty="0"/>
              <a:t>Access the ID2020 material at:</a:t>
            </a:r>
          </a:p>
          <a:p>
            <a:r>
              <a:rPr lang="en-US" dirty="0">
                <a:solidFill>
                  <a:schemeClr val="accent6"/>
                </a:solidFill>
                <a:latin typeface="Arial" panose="020B0604020202020204" pitchFamily="34" charset="0"/>
                <a:cs typeface="Arial" panose="020B0604020202020204" pitchFamily="34" charset="0"/>
                <a:hlinkClick r:id="rId3"/>
              </a:rPr>
              <a:t>http://wow.uscgaux.info/content.php?unit=E-DEPT&amp;category=2020-instructor-dev</a:t>
            </a:r>
            <a:endParaRPr lang="en-US" dirty="0">
              <a:solidFill>
                <a:schemeClr val="accent6"/>
              </a:solidFill>
              <a:latin typeface="Arial" panose="020B0604020202020204" pitchFamily="34" charset="0"/>
              <a:cs typeface="Arial" panose="020B0604020202020204" pitchFamily="34" charset="0"/>
            </a:endParaRP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21</a:t>
            </a:fld>
            <a:endParaRPr lang="en-US"/>
          </a:p>
        </p:txBody>
      </p:sp>
    </p:spTree>
    <p:extLst>
      <p:ext uri="{BB962C8B-B14F-4D97-AF65-F5344CB8AC3E}">
        <p14:creationId xmlns:p14="http://schemas.microsoft.com/office/powerpoint/2010/main" val="1601276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B0CA236-9AC1-429D-0163-D0671788EF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8BD063C6-CFD6-4310-8359-3AE617D14E77}" type="slidenum">
              <a:rPr lang="en-US" altLang="en-US"/>
              <a:pPr/>
              <a:t>22</a:t>
            </a:fld>
            <a:endParaRPr lang="en-US" altLang="en-US"/>
          </a:p>
        </p:txBody>
      </p:sp>
      <p:sp>
        <p:nvSpPr>
          <p:cNvPr id="62467" name="Rectangle 2">
            <a:extLst>
              <a:ext uri="{FF2B5EF4-FFF2-40B4-BE49-F238E27FC236}">
                <a16:creationId xmlns:a16="http://schemas.microsoft.com/office/drawing/2014/main" id="{033E74AB-9F48-4877-8B91-54296408AF3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CAA300B7-2416-C3CE-915B-07A28DD22EC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dirty="0"/>
              <a:t>It is highly recommended that even seasoned instructors review the ID2020 Student Study Guide and then go to NTC and take the new exam. There’s a lot to be learned this way.</a:t>
            </a:r>
          </a:p>
          <a:p>
            <a:endParaRPr lang="en-US" dirty="0"/>
          </a:p>
          <a:p>
            <a:pPr eaLnBrk="1" hangingPunct="1"/>
            <a:r>
              <a:rPr lang="en-US" altLang="en-US" dirty="0"/>
              <a:t>The new instructor qualification course is based on demonstrating skills in instructing. This will allow the instructor candidate ample time with a mentor to develop their skills.</a:t>
            </a:r>
          </a:p>
          <a:p>
            <a:pPr eaLnBrk="1" hangingPunct="1"/>
            <a:endParaRPr lang="en-US" altLang="en-US" sz="400" dirty="0"/>
          </a:p>
          <a:p>
            <a:pPr eaLnBrk="1" hangingPunct="1"/>
            <a:r>
              <a:rPr lang="en-US" altLang="en-US" dirty="0"/>
              <a:t>The focus of ID2020 is facilitating an effective learning environment. Mentor instructors will have check sheets of tasks the trainee needs to accomplish. Both mentor and trainee will benefit from the course and the time spent practicing the art of teaching.</a:t>
            </a:r>
          </a:p>
          <a:p>
            <a:pPr eaLnBrk="1" hangingPunct="1"/>
            <a:endParaRPr lang="en-US" altLang="en-US" dirty="0"/>
          </a:p>
        </p:txBody>
      </p:sp>
    </p:spTree>
    <p:extLst>
      <p:ext uri="{BB962C8B-B14F-4D97-AF65-F5344CB8AC3E}">
        <p14:creationId xmlns:p14="http://schemas.microsoft.com/office/powerpoint/2010/main" val="9942710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The completion of Instructor Development 2020 prepares new instructors for public education and qualifies them for member training to help address an ever-shrinking cadre of instructors. </a:t>
            </a:r>
          </a:p>
          <a:p>
            <a:pPr lvl="0"/>
            <a:endParaRPr lang="en-US" dirty="0"/>
          </a:p>
          <a:p>
            <a:pPr lvl="0"/>
            <a:r>
              <a:rPr lang="en-US" dirty="0"/>
              <a:t>Uniquely, the E Directorate conducted a series of virtual classes to qualify new instructors online. The students completed all Professional Qualification Standard (PQS) tasks except for the final 2-hour presentation, which they achieved with their own flotillas. The final sign-offs and certifications were conducted at the flotilla level. The upside of completing their certifications in a virtual environment ensured that each student was comfortable and competent in using this technology to teach public education and member training. </a:t>
            </a:r>
          </a:p>
          <a:p>
            <a:pPr lvl="0"/>
            <a:endParaRPr lang="en-US" dirty="0"/>
          </a:p>
          <a:p>
            <a:pPr lvl="0"/>
            <a:r>
              <a:rPr lang="en-US" dirty="0"/>
              <a:t>Feedback received has been outstanding, with no negative comments. This method could work very well locally – in a district, division, or flotilla.</a:t>
            </a:r>
          </a:p>
          <a:p>
            <a:pPr lvl="0"/>
            <a:endParaRPr lang="en-US" sz="1400" dirty="0"/>
          </a:p>
          <a:p>
            <a:pPr lvl="0"/>
            <a:r>
              <a:rPr lang="en-US" dirty="0"/>
              <a:t>For 2023 and beyond, the E-Directorate has set up a branch of instructors who will be offering ID2020 virtually at least four times a year. In addition, they will train seasoned instructors to present ID2020 locally within their district, division, and flotilla.</a:t>
            </a:r>
          </a:p>
        </p:txBody>
      </p:sp>
      <p:sp>
        <p:nvSpPr>
          <p:cNvPr id="4" name="Slide Number Placeholder 3"/>
          <p:cNvSpPr>
            <a:spLocks noGrp="1"/>
          </p:cNvSpPr>
          <p:nvPr>
            <p:ph type="sldNum" sz="quarter" idx="10"/>
          </p:nvPr>
        </p:nvSpPr>
        <p:spPr/>
        <p:txBody>
          <a:bodyPr/>
          <a:lstStyle/>
          <a:p>
            <a:fld id="{3545BD42-980D-744B-92F5-F9BFE4DB3F6C}" type="slidenum">
              <a:rPr lang="en-US" smtClean="0"/>
              <a:t>23</a:t>
            </a:fld>
            <a:endParaRPr lang="en-US"/>
          </a:p>
        </p:txBody>
      </p:sp>
    </p:spTree>
    <p:extLst>
      <p:ext uri="{BB962C8B-B14F-4D97-AF65-F5344CB8AC3E}">
        <p14:creationId xmlns:p14="http://schemas.microsoft.com/office/powerpoint/2010/main" val="30040246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58506">
              <a:defRPr/>
            </a:pPr>
            <a:r>
              <a:rPr lang="en-US" dirty="0"/>
              <a:t>The Commodore Daniel Maxim Award for Excellence in Education was established to motivate and inspire the entire Instructor cadre to reach beyond the comfortable or ordinary to achieve the extraordinary. Some of the goals of the Award are to increase the diversity of courses offered by flotillas and additional numbers of classes offered; to improve Public Education and Member Training Instructor effectiveness and performance; to improve mentorship of newer or lesser experienced Instructors; to develop new and innovative teaching methods and techniques; to develop new and innovative teaching aids.</a:t>
            </a:r>
          </a:p>
          <a:p>
            <a:pPr defTabSz="458506">
              <a:defRPr/>
            </a:pPr>
            <a:endParaRPr lang="en-US" dirty="0"/>
          </a:p>
          <a:p>
            <a:pPr defTabSz="458506">
              <a:defRPr/>
            </a:pPr>
            <a:r>
              <a:rPr lang="en-US" dirty="0"/>
              <a:t>Visit the E-Directorate website for examples of past winners’ submission packages and award templates for division and flotilla candidates. Updated guidance on the Maxim Award streamlining the process was recently made for the 2022 nominees. The details can be found on the website under the Maxim Award.</a:t>
            </a:r>
          </a:p>
          <a:p>
            <a:pPr defTabSz="458506">
              <a:defRPr/>
            </a:pPr>
            <a:endParaRPr lang="en-US" dirty="0"/>
          </a:p>
          <a:p>
            <a:pPr defTabSz="458506">
              <a:defRPr/>
            </a:pPr>
            <a:r>
              <a:rPr lang="en-US" dirty="0"/>
              <a:t>A best practice that has been suggested is that a flotilla compile a list of their best candidate(s) with bullet points of their assets as instructors. Work with the DSO-PE to see about fleshing out the package for actual development into an award submission.</a:t>
            </a:r>
          </a:p>
          <a:p>
            <a:pPr defTabSz="458506">
              <a:defRPr/>
            </a:pPr>
            <a:endParaRPr lang="en-US" dirty="0"/>
          </a:p>
          <a:p>
            <a:pPr defTabSz="458506">
              <a:defRPr/>
            </a:pPr>
            <a:r>
              <a:rPr lang="en-US" dirty="0"/>
              <a:t>The Commodore Daniel Maxim Award for Excellence in Education material is found at:</a:t>
            </a:r>
          </a:p>
          <a:p>
            <a:pPr defTabSz="458506">
              <a:defRPr/>
            </a:pPr>
            <a:r>
              <a:rPr lang="en-US" dirty="0">
                <a:solidFill>
                  <a:schemeClr val="accent6"/>
                </a:solidFill>
                <a:latin typeface="Arial" panose="020B0604020202020204" pitchFamily="34" charset="0"/>
                <a:cs typeface="Arial" panose="020B0604020202020204" pitchFamily="34" charset="0"/>
                <a:hlinkClick r:id="rId3"/>
              </a:rPr>
              <a:t>http://wow.uscgaux.info/content.php?unit=E-DEPT&amp;category=maxim-award</a:t>
            </a:r>
            <a:endParaRPr lang="en-US" dirty="0">
              <a:solidFill>
                <a:schemeClr val="accent6"/>
              </a:solidFill>
              <a:latin typeface="Arial" panose="020B0604020202020204" pitchFamily="34" charset="0"/>
              <a:cs typeface="Arial" panose="020B0604020202020204" pitchFamily="34" charset="0"/>
            </a:endParaRPr>
          </a:p>
          <a:p>
            <a:pPr defTabSz="458506">
              <a:defRPr/>
            </a:pPr>
            <a:endParaRPr lang="en-US" dirty="0"/>
          </a:p>
          <a:p>
            <a:pPr defTabSz="458506">
              <a:defRPr/>
            </a:pPr>
            <a:endParaRPr lang="en-US"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24</a:t>
            </a:fld>
            <a:endParaRPr lang="en-US"/>
          </a:p>
        </p:txBody>
      </p:sp>
    </p:spTree>
    <p:extLst>
      <p:ext uri="{BB962C8B-B14F-4D97-AF65-F5344CB8AC3E}">
        <p14:creationId xmlns:p14="http://schemas.microsoft.com/office/powerpoint/2010/main" val="4259542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Flotillas should consider assembling a team now to begin accumulating supporting documentation for the number of courses taught, the number of graduates, the variety of courses taught, and all other data and testimonials deemed pertinent to preparing the nominee package. </a:t>
            </a:r>
            <a:r>
              <a:rPr lang="en-US" b="1" dirty="0"/>
              <a:t>Flotilla nomination packages will be due on February 28 </a:t>
            </a:r>
            <a:r>
              <a:rPr lang="en-US" dirty="0"/>
              <a:t>to their DSO-PE, so now is the time to start to avoid the last-minute rush, as that date will be here before we know it! </a:t>
            </a:r>
          </a:p>
          <a:p>
            <a:r>
              <a:rPr lang="en-US" dirty="0"/>
              <a:t> </a:t>
            </a:r>
          </a:p>
          <a:p>
            <a:r>
              <a:rPr lang="en-US" dirty="0"/>
              <a:t>The Public Education Directorate recognizes that 2022 was an incredibly challenging year for most Auxiliarists because of continuing COVID-19 precautions. However, many flotillas openly embraced the option of offering virtual online classes via videoconferencing, and nomination packages should include how the nominee overcame the obstacles of using new technology for course presentation and what successes s/he experienced.</a:t>
            </a:r>
          </a:p>
          <a:p>
            <a:endParaRPr lang="en-US" dirty="0"/>
          </a:p>
          <a:p>
            <a:r>
              <a:rPr lang="en-US" dirty="0"/>
              <a:t>Go to </a:t>
            </a:r>
            <a:r>
              <a:rPr lang="en-US" u="sng" dirty="0">
                <a:hlinkClick r:id="rId3"/>
              </a:rPr>
              <a:t>http://wow.uscgaux.info/content.php?unit=E-DEPT&amp;category=maxim-award</a:t>
            </a:r>
            <a:r>
              <a:rPr lang="en-US" dirty="0"/>
              <a:t> for more information on the Commodore Daniel Maxim Award for Excellence in Education.</a:t>
            </a:r>
          </a:p>
          <a:p>
            <a:endParaRPr lang="en-US" sz="400" dirty="0"/>
          </a:p>
          <a:p>
            <a:r>
              <a:rPr lang="en-US" dirty="0"/>
              <a:t>NOTE: Schedule</a:t>
            </a:r>
          </a:p>
          <a:p>
            <a:pPr marL="171939" indent="-171939">
              <a:buFont typeface="Arial" panose="020B0604020202020204" pitchFamily="34" charset="0"/>
              <a:buChar char="•"/>
            </a:pPr>
            <a:r>
              <a:rPr lang="en-US" dirty="0"/>
              <a:t>Package from flotillas to DSO-PE: 28Feb.</a:t>
            </a:r>
          </a:p>
          <a:p>
            <a:pPr marL="171939" indent="-171939">
              <a:buFont typeface="Arial" panose="020B0604020202020204" pitchFamily="34" charset="0"/>
              <a:buChar char="•"/>
            </a:pPr>
            <a:r>
              <a:rPr lang="en-US" dirty="0"/>
              <a:t>District selected package to Dir-E and Dir-Ed: 30Apr.</a:t>
            </a:r>
          </a:p>
          <a:p>
            <a:pPr marL="171939" indent="-171939">
              <a:buFont typeface="Arial" panose="020B0604020202020204" pitchFamily="34" charset="0"/>
              <a:buChar char="•"/>
            </a:pPr>
            <a:endParaRPr lang="en-US" sz="900" dirty="0"/>
          </a:p>
          <a:p>
            <a:r>
              <a:rPr lang="en-US" dirty="0"/>
              <a:t>NOTE: Eligibility</a:t>
            </a:r>
          </a:p>
          <a:p>
            <a:pPr marL="171939" indent="-171939">
              <a:buFont typeface="Arial" panose="020B0604020202020204" pitchFamily="34" charset="0"/>
              <a:buChar char="•"/>
            </a:pPr>
            <a:r>
              <a:rPr lang="en-US" dirty="0"/>
              <a:t>All instructors in the CG Auxiliary are eligible if nominated for the Maxim Award except a prior National Prize Winner or a member of the Public Education Directorate.</a:t>
            </a:r>
          </a:p>
          <a:p>
            <a:endParaRPr lang="en-US" dirty="0"/>
          </a:p>
          <a:p>
            <a:endParaRPr lang="en-US" dirty="0"/>
          </a:p>
          <a:p>
            <a:pPr lvl="0"/>
            <a:endParaRPr lang="en-US" sz="1400" dirty="0"/>
          </a:p>
        </p:txBody>
      </p:sp>
      <p:sp>
        <p:nvSpPr>
          <p:cNvPr id="4" name="Slide Number Placeholder 3"/>
          <p:cNvSpPr>
            <a:spLocks noGrp="1"/>
          </p:cNvSpPr>
          <p:nvPr>
            <p:ph type="sldNum" sz="quarter" idx="10"/>
          </p:nvPr>
        </p:nvSpPr>
        <p:spPr/>
        <p:txBody>
          <a:bodyPr/>
          <a:lstStyle/>
          <a:p>
            <a:fld id="{3545BD42-980D-744B-92F5-F9BFE4DB3F6C}" type="slidenum">
              <a:rPr lang="en-US" smtClean="0"/>
              <a:t>25</a:t>
            </a:fld>
            <a:endParaRPr lang="en-US"/>
          </a:p>
        </p:txBody>
      </p:sp>
    </p:spTree>
    <p:extLst>
      <p:ext uri="{BB962C8B-B14F-4D97-AF65-F5344CB8AC3E}">
        <p14:creationId xmlns:p14="http://schemas.microsoft.com/office/powerpoint/2010/main" val="4246357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8549"/>
            <a:r>
              <a:rPr lang="en-US" dirty="0">
                <a:solidFill>
                  <a:srgbClr val="000000"/>
                </a:solidFill>
                <a:effectLst/>
                <a:ea typeface="Calibri" panose="020F0502020204030204" pitchFamily="34" charset="0"/>
              </a:rPr>
              <a:t>The following mission activity code descriptions have been updated to clarify the reporting of efforts related to the Auxiliary Public Education mission:</a:t>
            </a:r>
            <a:endParaRPr lang="en-US" dirty="0">
              <a:effectLst/>
              <a:ea typeface="Calibri" panose="020F0502020204030204" pitchFamily="34" charset="0"/>
            </a:endParaRPr>
          </a:p>
          <a:p>
            <a:pPr marL="278549"/>
            <a:r>
              <a:rPr lang="en-US" dirty="0">
                <a:effectLst/>
                <a:ea typeface="Calibri" panose="020F0502020204030204" pitchFamily="34" charset="0"/>
              </a:rPr>
              <a:t> </a:t>
            </a:r>
          </a:p>
          <a:p>
            <a:r>
              <a:rPr lang="en-US" dirty="0">
                <a:effectLst/>
                <a:ea typeface="Calibri" panose="020F0502020204030204" pitchFamily="34" charset="0"/>
              </a:rPr>
              <a:t>14A Boat America</a:t>
            </a:r>
          </a:p>
          <a:p>
            <a:r>
              <a:rPr lang="en-US" dirty="0">
                <a:effectLst/>
                <a:ea typeface="Calibri" panose="020F0502020204030204" pitchFamily="34" charset="0"/>
              </a:rPr>
              <a:t>14B Boating Skills &amp; Seamanship</a:t>
            </a:r>
          </a:p>
          <a:p>
            <a:r>
              <a:rPr lang="en-US" dirty="0">
                <a:effectLst/>
                <a:ea typeface="Calibri" panose="020F0502020204030204" pitchFamily="34" charset="0"/>
              </a:rPr>
              <a:t>14C Sailing Skills &amp; Seamanship</a:t>
            </a:r>
          </a:p>
          <a:p>
            <a:r>
              <a:rPr lang="en-US" dirty="0">
                <a:effectLst/>
                <a:ea typeface="Calibri" panose="020F0502020204030204" pitchFamily="34" charset="0"/>
              </a:rPr>
              <a:t>14D GPS for Navigators</a:t>
            </a:r>
          </a:p>
          <a:p>
            <a:r>
              <a:rPr lang="en-US" dirty="0">
                <a:effectLst/>
                <a:ea typeface="Calibri" panose="020F0502020204030204" pitchFamily="34" charset="0"/>
              </a:rPr>
              <a:t>14E Weekend Navigator</a:t>
            </a:r>
          </a:p>
          <a:p>
            <a:r>
              <a:rPr lang="en-US" dirty="0">
                <a:effectLst/>
                <a:ea typeface="Calibri" panose="020F0502020204030204" pitchFamily="34" charset="0"/>
              </a:rPr>
              <a:t>14F Youth Courses</a:t>
            </a:r>
          </a:p>
          <a:p>
            <a:r>
              <a:rPr lang="en-US" dirty="0">
                <a:effectLst/>
                <a:ea typeface="Calibri" panose="020F0502020204030204" pitchFamily="34" charset="0"/>
              </a:rPr>
              <a:t>14G Other</a:t>
            </a:r>
          </a:p>
          <a:p>
            <a:r>
              <a:rPr lang="en-US" dirty="0">
                <a:effectLst/>
                <a:ea typeface="Calibri" panose="020F0502020204030204" pitchFamily="34" charset="0"/>
              </a:rPr>
              <a:t>14H State</a:t>
            </a:r>
          </a:p>
          <a:p>
            <a:r>
              <a:rPr lang="en-US" dirty="0">
                <a:effectLst/>
                <a:ea typeface="Calibri" panose="020F0502020204030204" pitchFamily="34" charset="0"/>
              </a:rPr>
              <a:t>14J Paddlesports America</a:t>
            </a:r>
          </a:p>
          <a:p>
            <a:r>
              <a:rPr lang="en-US" dirty="0">
                <a:effectLst/>
                <a:ea typeface="Calibri" panose="020F0502020204030204" pitchFamily="34" charset="0"/>
              </a:rPr>
              <a:t>14K </a:t>
            </a:r>
            <a:r>
              <a:rPr lang="en-US" dirty="0" err="1">
                <a:effectLst/>
                <a:ea typeface="Calibri" panose="020F0502020204030204" pitchFamily="34" charset="0"/>
              </a:rPr>
              <a:t>Navegando</a:t>
            </a:r>
            <a:r>
              <a:rPr lang="en-US" dirty="0">
                <a:effectLst/>
                <a:ea typeface="Calibri" panose="020F0502020204030204" pitchFamily="34" charset="0"/>
              </a:rPr>
              <a:t> America</a:t>
            </a:r>
          </a:p>
          <a:p>
            <a:r>
              <a:rPr lang="en-US" dirty="0">
                <a:effectLst/>
                <a:ea typeface="Calibri" panose="020F0502020204030204" pitchFamily="34" charset="0"/>
              </a:rPr>
              <a:t>14M Paddlers Guide to Safety</a:t>
            </a:r>
          </a:p>
          <a:p>
            <a:r>
              <a:rPr lang="en-US" dirty="0">
                <a:effectLst/>
                <a:ea typeface="Calibri" panose="020F0502020204030204" pitchFamily="34" charset="0"/>
              </a:rPr>
              <a:t>14N Intro to Basic Boating Safety</a:t>
            </a:r>
          </a:p>
          <a:p>
            <a:r>
              <a:rPr lang="en-US" dirty="0">
                <a:effectLst/>
                <a:ea typeface="Calibri" panose="020F0502020204030204" pitchFamily="34" charset="0"/>
              </a:rPr>
              <a:t>14P Suddenly in Command</a:t>
            </a:r>
          </a:p>
          <a:p>
            <a:r>
              <a:rPr lang="en-US" dirty="0">
                <a:effectLst/>
                <a:ea typeface="Calibri" panose="020F0502020204030204" pitchFamily="34" charset="0"/>
              </a:rPr>
              <a:t>14R Waterfowl Hunting &amp; Boating Safety</a:t>
            </a:r>
          </a:p>
          <a:p>
            <a:r>
              <a:rPr lang="en-US" dirty="0">
                <a:effectLst/>
                <a:ea typeface="Calibri" panose="020F0502020204030204" pitchFamily="34" charset="0"/>
              </a:rPr>
              <a:t>14S Kids and Paddlecraft</a:t>
            </a:r>
          </a:p>
          <a:p>
            <a:r>
              <a:rPr lang="en-US" dirty="0">
                <a:effectLst/>
                <a:ea typeface="Calibri" panose="020F0502020204030204" pitchFamily="34" charset="0"/>
              </a:rPr>
              <a:t>14T Boats 'N Kids</a:t>
            </a:r>
          </a:p>
          <a:p>
            <a:r>
              <a:rPr lang="en-US" dirty="0">
                <a:effectLst/>
                <a:ea typeface="Calibri" panose="020F0502020204030204" pitchFamily="34" charset="0"/>
              </a:rPr>
              <a:t>14U Waypoints</a:t>
            </a:r>
          </a:p>
          <a:p>
            <a:r>
              <a:rPr lang="en-US" dirty="0">
                <a:effectLst/>
                <a:ea typeface="Calibri" panose="020F0502020204030204" pitchFamily="34" charset="0"/>
              </a:rPr>
              <a:t>14V </a:t>
            </a:r>
            <a:r>
              <a:rPr lang="en-US" dirty="0" err="1">
                <a:effectLst/>
                <a:ea typeface="Calibri" panose="020F0502020204030204" pitchFamily="34" charset="0"/>
              </a:rPr>
              <a:t>Introduccion</a:t>
            </a:r>
            <a:r>
              <a:rPr lang="en-US" dirty="0">
                <a:effectLst/>
                <a:ea typeface="Calibri" panose="020F0502020204030204" pitchFamily="34" charset="0"/>
              </a:rPr>
              <a:t> </a:t>
            </a:r>
            <a:r>
              <a:rPr lang="en-US" dirty="0" err="1">
                <a:effectLst/>
                <a:ea typeface="Calibri" panose="020F0502020204030204" pitchFamily="34" charset="0"/>
              </a:rPr>
              <a:t>Seguridad</a:t>
            </a:r>
            <a:r>
              <a:rPr lang="en-US" dirty="0">
                <a:effectLst/>
                <a:ea typeface="Calibri" panose="020F0502020204030204" pitchFamily="34" charset="0"/>
              </a:rPr>
              <a:t> </a:t>
            </a:r>
            <a:r>
              <a:rPr lang="en-US" dirty="0" err="1">
                <a:effectLst/>
                <a:ea typeface="Calibri" panose="020F0502020204030204" pitchFamily="34" charset="0"/>
              </a:rPr>
              <a:t>Navegacion</a:t>
            </a:r>
            <a:endParaRPr lang="en-US" dirty="0">
              <a:effectLst/>
              <a:ea typeface="Calibri" panose="020F0502020204030204" pitchFamily="34" charset="0"/>
            </a:endParaRPr>
          </a:p>
          <a:p>
            <a:r>
              <a:rPr lang="en-US" dirty="0">
                <a:effectLst/>
                <a:ea typeface="Calibri" panose="020F0502020204030204" pitchFamily="34" charset="0"/>
              </a:rPr>
              <a:t>14W Personal Watercraft Course</a:t>
            </a: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26</a:t>
            </a:fld>
            <a:endParaRPr lang="en-US"/>
          </a:p>
        </p:txBody>
      </p:sp>
    </p:spTree>
    <p:extLst>
      <p:ext uri="{BB962C8B-B14F-4D97-AF65-F5344CB8AC3E}">
        <p14:creationId xmlns:p14="http://schemas.microsoft.com/office/powerpoint/2010/main" val="20377088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E-Directorate encourages flotillas to embrace Boat America. The slides and instructor notes are included on the E-Directorate website under a Member Zone-protected section titled PE Courses. There is also a DVD available from AUXCEN that includes numerous videos to incorporate into the course presentation. </a:t>
            </a:r>
          </a:p>
          <a:p>
            <a:endParaRPr lang="en-US" sz="1300" dirty="0"/>
          </a:p>
          <a:p>
            <a:pPr defTabSz="458506">
              <a:defRPr/>
            </a:pPr>
            <a:r>
              <a:rPr lang="en-US" sz="1300" dirty="0"/>
              <a:t>The state supplements are also on the website for Boat America and Boating Skills and Seamanship, thus ensuring ease of use for flotillas teaching these certificate courses. Whenever a state requests changes to its slides and/or test, the Division Chief for Course Development will implement the updates and then notify the appropriate DSO-PE, who should, in turn, pass the information down to the SOs-PE and FSOs-PE.</a:t>
            </a:r>
          </a:p>
          <a:p>
            <a:pPr defTabSz="458506">
              <a:defRPr/>
            </a:pPr>
            <a:endParaRPr lang="en-US" sz="1300" dirty="0"/>
          </a:p>
          <a:p>
            <a:pPr defTabSz="458506">
              <a:defRPr/>
            </a:pPr>
            <a:r>
              <a:rPr lang="en-US" sz="1300" dirty="0"/>
              <a:t>Flotillas are encouraged to add to the slides any appropriate material that will enhance the presentation and make it applicable to the local area. Remember, you can’t delete material but can add appropriate items to explain a point better, such as additional slides, videos, etc.</a:t>
            </a:r>
          </a:p>
          <a:p>
            <a:pPr defTabSz="458506">
              <a:defRPr/>
            </a:pPr>
            <a:endParaRPr lang="en-US" sz="1300" dirty="0"/>
          </a:p>
          <a:p>
            <a:pPr defTabSz="458506">
              <a:defRPr/>
            </a:pPr>
            <a:r>
              <a:rPr lang="en-US" sz="1300" dirty="0"/>
              <a:t>This course works well for both in-person delivery and via virtual platforms.</a:t>
            </a:r>
          </a:p>
          <a:p>
            <a:pPr defTabSz="458506">
              <a:defRPr/>
            </a:pPr>
            <a:endParaRPr lang="en-US" sz="1300" dirty="0"/>
          </a:p>
          <a:p>
            <a:r>
              <a:rPr lang="en-US" sz="1300" dirty="0"/>
              <a:t>Find the slides with instructor notes and the state supplement slides at:</a:t>
            </a:r>
          </a:p>
          <a:p>
            <a:r>
              <a:rPr lang="en-US" sz="1400" dirty="0">
                <a:solidFill>
                  <a:schemeClr val="accent6"/>
                </a:solidFill>
                <a:latin typeface="Arial" panose="020B0604020202020204" pitchFamily="34" charset="0"/>
                <a:cs typeface="Arial" panose="020B0604020202020204" pitchFamily="34" charset="0"/>
                <a:hlinkClick r:id="rId3"/>
              </a:rPr>
              <a:t>http://wow.uscgaux.info/content.php?unit=E-DEPT&amp;category=nasbla-courses</a:t>
            </a:r>
            <a:endParaRPr lang="en-US" sz="1400" dirty="0">
              <a:solidFill>
                <a:schemeClr val="accent6"/>
              </a:solidFill>
              <a:latin typeface="Arial" panose="020B0604020202020204" pitchFamily="34" charset="0"/>
              <a:cs typeface="Arial" panose="020B0604020202020204" pitchFamily="34" charset="0"/>
            </a:endParaRPr>
          </a:p>
          <a:p>
            <a:pPr defTabSz="458506">
              <a:defRPr/>
            </a:pPr>
            <a:endParaRPr lang="en-US" sz="1300" dirty="0"/>
          </a:p>
          <a:p>
            <a:pPr defTabSz="458506">
              <a:defRPr/>
            </a:pPr>
            <a:endParaRPr lang="en-US" sz="1300" dirty="0"/>
          </a:p>
          <a:p>
            <a:endParaRPr lang="en-US" sz="1300" dirty="0"/>
          </a:p>
          <a:p>
            <a:endParaRPr lang="en-US" sz="1300"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27</a:t>
            </a:fld>
            <a:endParaRPr lang="en-US"/>
          </a:p>
        </p:txBody>
      </p:sp>
    </p:spTree>
    <p:extLst>
      <p:ext uri="{BB962C8B-B14F-4D97-AF65-F5344CB8AC3E}">
        <p14:creationId xmlns:p14="http://schemas.microsoft.com/office/powerpoint/2010/main" val="4361861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The Auxiliary Manual, Chapter 2, section B.13.d, states: The Coast Guard Auxiliary Association, Incorporated (CGAuxA, Inc.) develops and publishes and/or acquires and distributes course materials and examinations. These materials are to be used to conduct all Auxiliary PE</a:t>
            </a:r>
          </a:p>
          <a:p>
            <a:r>
              <a:rPr lang="en-US" sz="1300" dirty="0"/>
              <a:t>courses. …Course materials are only purchased from Coast Guard Auxiliary district material centers or the Auxiliary Center (AUXCEN). Course books, appropriate tests, marking templates, and evaluation forms, are sold and shipped according to the current pricing available on the AUXCEN website.</a:t>
            </a:r>
          </a:p>
          <a:p>
            <a:endParaRPr lang="en-US" sz="1300" dirty="0"/>
          </a:p>
          <a:p>
            <a:r>
              <a:rPr lang="en-US" sz="1300" dirty="0"/>
              <a:t>Auxiliary National Supply Center: ANSC supplies Auxiliary units with a wide variety of training, recognition, administration, and program support materials. These materials include</a:t>
            </a:r>
          </a:p>
          <a:p>
            <a:r>
              <a:rPr lang="en-US" sz="1300" dirty="0"/>
              <a:t>publications, forms, manuals, pamphlets, posters, CDs, and the initial issue of Auxiliary medals and awards. </a:t>
            </a:r>
          </a:p>
          <a:p>
            <a:endParaRPr lang="en-US" sz="1300" dirty="0"/>
          </a:p>
          <a:p>
            <a:r>
              <a:rPr lang="en-US" sz="1300" dirty="0"/>
              <a:t>Numerous brochures that are appropriate to supplement the course book and class information are available from ANSC at no charge to the flotilla. The current ANSC catalog lists all the materials available to the public education instructor. The materials officer usually does the ordering.</a:t>
            </a:r>
          </a:p>
          <a:p>
            <a:endParaRPr lang="en-US" sz="1300" dirty="0"/>
          </a:p>
          <a:p>
            <a:r>
              <a:rPr lang="en-US" sz="1300" dirty="0"/>
              <a:t>You can access AUXCEN at: </a:t>
            </a:r>
            <a:r>
              <a:rPr lang="en-US" sz="1400" dirty="0">
                <a:solidFill>
                  <a:schemeClr val="accent6"/>
                </a:solidFill>
                <a:latin typeface="Arial" panose="020B0604020202020204" pitchFamily="34" charset="0"/>
                <a:cs typeface="Arial" panose="020B0604020202020204" pitchFamily="34" charset="0"/>
                <a:hlinkClick r:id="rId3"/>
              </a:rPr>
              <a:t>https://auxcen.com/public-education/</a:t>
            </a:r>
            <a:r>
              <a:rPr lang="en-US" sz="1400" dirty="0">
                <a:solidFill>
                  <a:schemeClr val="accent6"/>
                </a:solidFill>
                <a:latin typeface="Arial" panose="020B0604020202020204" pitchFamily="34" charset="0"/>
                <a:cs typeface="Arial" panose="020B0604020202020204" pitchFamily="34" charset="0"/>
              </a:rPr>
              <a:t> </a:t>
            </a:r>
          </a:p>
          <a:p>
            <a:endParaRPr lang="en-US" sz="1300" dirty="0"/>
          </a:p>
          <a:p>
            <a:r>
              <a:rPr lang="en-US" sz="1300" dirty="0"/>
              <a:t>You can access ANSC at: </a:t>
            </a:r>
            <a:r>
              <a:rPr lang="en-US" sz="1400" dirty="0">
                <a:solidFill>
                  <a:schemeClr val="accent6"/>
                </a:solidFill>
                <a:latin typeface="Arial" panose="020B0604020202020204" pitchFamily="34" charset="0"/>
                <a:cs typeface="Arial" panose="020B0604020202020204" pitchFamily="34" charset="0"/>
                <a:hlinkClick r:id="rId4"/>
              </a:rPr>
              <a:t>http://cgaux.org/members/ANSC_Catalog_Oct22.pdf</a:t>
            </a:r>
            <a:endParaRPr lang="en-US" sz="1400" dirty="0">
              <a:solidFill>
                <a:schemeClr val="accent6"/>
              </a:solidFill>
              <a:latin typeface="Arial" panose="020B0604020202020204" pitchFamily="34" charset="0"/>
              <a:cs typeface="Arial" panose="020B0604020202020204" pitchFamily="34" charset="0"/>
            </a:endParaRPr>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28</a:t>
            </a:fld>
            <a:endParaRPr lang="en-US"/>
          </a:p>
        </p:txBody>
      </p:sp>
    </p:spTree>
    <p:extLst>
      <p:ext uri="{BB962C8B-B14F-4D97-AF65-F5344CB8AC3E}">
        <p14:creationId xmlns:p14="http://schemas.microsoft.com/office/powerpoint/2010/main" val="15891882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2017 study published by the National Marine Manufacturers Association, Recreational Boating &amp; Fishing Foundation, and Discover Boating showed that Spanish-speaking boaters represent a fast-growing, emerging market of first-time boat buyers. In response, the E-Directorate is rolling out a series of courses translated into Spanish. All supplemental material – PowerPoint Slides, Instructor Notes, and Final Exams are all in Spanish; the textbooks will remain in English.</a:t>
            </a:r>
          </a:p>
          <a:p>
            <a:endParaRPr lang="en-US" dirty="0"/>
          </a:p>
          <a:p>
            <a:r>
              <a:rPr lang="en-US" dirty="0"/>
              <a:t>These Spanish language courses can be found on the Public Education website on the left menu under PE Courses (protected by the Member Zone password).  There are both National Association of State Boating Law Administrators (NASBLA) courses and Seminar Courses in that area.</a:t>
            </a:r>
          </a:p>
          <a:p>
            <a:endParaRPr lang="en-US" dirty="0"/>
          </a:p>
          <a:p>
            <a:pPr marL="278549" indent="-278549">
              <a:buFont typeface="Arial" panose="020B0604020202020204" pitchFamily="34" charset="0"/>
              <a:buChar char="•"/>
            </a:pPr>
            <a:r>
              <a:rPr lang="en-US" dirty="0"/>
              <a:t>Boat America</a:t>
            </a:r>
          </a:p>
          <a:p>
            <a:pPr marL="278549" indent="-278549">
              <a:buFont typeface="Arial" panose="020B0604020202020204" pitchFamily="34" charset="0"/>
              <a:buChar char="•"/>
            </a:pPr>
            <a:r>
              <a:rPr lang="en-US" dirty="0"/>
              <a:t>Boating Skills and Seamanship</a:t>
            </a:r>
          </a:p>
          <a:p>
            <a:pPr marL="278549" indent="-278549">
              <a:buFont typeface="Arial" panose="020B0604020202020204" pitchFamily="34" charset="0"/>
              <a:buChar char="•"/>
            </a:pPr>
            <a:r>
              <a:rPr lang="en-US" dirty="0"/>
              <a:t>Introduction to Basic Boating Safety</a:t>
            </a:r>
          </a:p>
          <a:p>
            <a:pPr marL="278549" indent="-278549">
              <a:buFont typeface="Arial" panose="020B0604020202020204" pitchFamily="34" charset="0"/>
              <a:buChar char="•"/>
            </a:pPr>
            <a:endParaRPr lang="en-US" dirty="0"/>
          </a:p>
          <a:p>
            <a:r>
              <a:rPr lang="en-US" dirty="0"/>
              <a:t>The Spanish language courses are available at:</a:t>
            </a:r>
          </a:p>
          <a:p>
            <a:r>
              <a:rPr lang="en-US" dirty="0">
                <a:solidFill>
                  <a:schemeClr val="accent6"/>
                </a:solidFill>
                <a:latin typeface="Arial" panose="020B0604020202020204" pitchFamily="34" charset="0"/>
                <a:cs typeface="Arial" panose="020B0604020202020204" pitchFamily="34" charset="0"/>
                <a:hlinkClick r:id="rId3"/>
              </a:rPr>
              <a:t>http://wow.uscgaux.info/content.php?unit=E-DEPT&amp;category=pe-courses</a:t>
            </a:r>
            <a:endParaRPr lang="en-US" dirty="0">
              <a:solidFill>
                <a:schemeClr val="accent6"/>
              </a:solidFill>
              <a:latin typeface="Arial" panose="020B0604020202020204" pitchFamily="34" charset="0"/>
              <a:cs typeface="Arial" panose="020B0604020202020204" pitchFamily="34" charset="0"/>
            </a:endParaRPr>
          </a:p>
          <a:p>
            <a:endParaRPr lang="en-US" dirty="0"/>
          </a:p>
          <a:p>
            <a:endParaRPr lang="en-US"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29</a:t>
            </a:fld>
            <a:endParaRPr lang="en-US"/>
          </a:p>
        </p:txBody>
      </p:sp>
    </p:spTree>
    <p:extLst>
      <p:ext uri="{BB962C8B-B14F-4D97-AF65-F5344CB8AC3E}">
        <p14:creationId xmlns:p14="http://schemas.microsoft.com/office/powerpoint/2010/main" val="2128037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7F2EBB36-35FE-10DE-B26F-AA8073A026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17192066-4631-41D3-AEE5-DFBED9395EB2}" type="slidenum">
              <a:rPr lang="en-US" altLang="en-US"/>
              <a:pPr/>
              <a:t>3</a:t>
            </a:fld>
            <a:endParaRPr lang="en-US" altLang="en-US"/>
          </a:p>
        </p:txBody>
      </p:sp>
      <p:sp>
        <p:nvSpPr>
          <p:cNvPr id="6147" name="Rectangle 2">
            <a:extLst>
              <a:ext uri="{FF2B5EF4-FFF2-40B4-BE49-F238E27FC236}">
                <a16:creationId xmlns:a16="http://schemas.microsoft.com/office/drawing/2014/main" id="{1024A64E-2289-F886-2691-FEBC51FC042F}"/>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D5C2EF2D-4F64-7503-8A04-ED475415229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Whether we’re instructors in public education or member training, we’re involved with teaching and mentoring.</a:t>
            </a:r>
          </a:p>
          <a:p>
            <a:pPr eaLnBrk="1" hangingPunct="1"/>
            <a:endParaRPr lang="en-US" altLang="en-US" dirty="0"/>
          </a:p>
          <a:p>
            <a:pPr eaLnBrk="1" hangingPunct="1"/>
            <a:r>
              <a:rPr lang="en-US" altLang="en-US" dirty="0"/>
              <a:t>Furthermore, many flotilla members who are not instructors serve as mentors to new members, assist at classes, do vessel safety checks, and help recruit.</a:t>
            </a:r>
          </a:p>
          <a:p>
            <a:pPr eaLnBrk="1" hangingPunct="1"/>
            <a:endParaRPr lang="en-US" altLang="en-US" dirty="0"/>
          </a:p>
          <a:p>
            <a:pPr eaLnBrk="1" hangingPunct="1"/>
            <a:r>
              <a:rPr lang="en-US" altLang="en-US" dirty="0"/>
              <a:t>This workshop is for all members!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team of bi-lingual CG Auxiliary members converted all Boat America and Boating Skills and Seamanship slides, instructor notes, and examinations into Spanish. This effort is intended to help educate Hispanic community members about safe boating in their native language.</a:t>
            </a:r>
          </a:p>
        </p:txBody>
      </p:sp>
      <p:sp>
        <p:nvSpPr>
          <p:cNvPr id="4" name="Slide Number Placeholder 3"/>
          <p:cNvSpPr>
            <a:spLocks noGrp="1"/>
          </p:cNvSpPr>
          <p:nvPr>
            <p:ph type="sldNum" sz="quarter" idx="10"/>
          </p:nvPr>
        </p:nvSpPr>
        <p:spPr/>
        <p:txBody>
          <a:bodyPr/>
          <a:lstStyle/>
          <a:p>
            <a:fld id="{3545BD42-980D-744B-92F5-F9BFE4DB3F6C}" type="slidenum">
              <a:rPr lang="en-US" smtClean="0"/>
              <a:t>30</a:t>
            </a:fld>
            <a:endParaRPr lang="en-US"/>
          </a:p>
        </p:txBody>
      </p:sp>
    </p:spTree>
    <p:extLst>
      <p:ext uri="{BB962C8B-B14F-4D97-AF65-F5344CB8AC3E}">
        <p14:creationId xmlns:p14="http://schemas.microsoft.com/office/powerpoint/2010/main" val="2639611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223838"/>
            <a:ext cx="3328987" cy="2497137"/>
          </a:xfrm>
        </p:spPr>
      </p:sp>
      <p:sp>
        <p:nvSpPr>
          <p:cNvPr id="3" name="Notes Placeholder 2"/>
          <p:cNvSpPr>
            <a:spLocks noGrp="1"/>
          </p:cNvSpPr>
          <p:nvPr>
            <p:ph type="body" idx="1"/>
          </p:nvPr>
        </p:nvSpPr>
        <p:spPr>
          <a:xfrm>
            <a:off x="221953" y="2831445"/>
            <a:ext cx="6658570" cy="5988754"/>
          </a:xfrm>
        </p:spPr>
        <p:txBody>
          <a:bodyPr/>
          <a:lstStyle/>
          <a:p>
            <a:pPr defTabSz="905287">
              <a:defRPr/>
            </a:pPr>
            <a:r>
              <a:rPr lang="en-US" dirty="0"/>
              <a:t>One of our most important missions is to offer safe boating classes to the recreational boating public. This new training course is designed for both the new Flotilla Staff Officer-Public Education (known as FSO-PE) and for those returning to the position who want to learn best practices. </a:t>
            </a:r>
          </a:p>
          <a:p>
            <a:pPr defTabSz="905287">
              <a:defRPr/>
            </a:pPr>
            <a:endParaRPr lang="en-US" dirty="0"/>
          </a:p>
          <a:p>
            <a:r>
              <a:rPr lang="en-US" dirty="0"/>
              <a:t>Whether you volunteered for this important flotilla staff position or had left the room and were “voluntold” upon your return, the FSO-PE position is critical to the Coast Guard Auxiliary’s Recreational Boating Safety mission and the flotilla’s finances.</a:t>
            </a:r>
          </a:p>
          <a:p>
            <a:endParaRPr lang="en-US" dirty="0"/>
          </a:p>
          <a:p>
            <a:r>
              <a:rPr lang="en-US" dirty="0"/>
              <a:t>The FSO-PE position can be a pathway to even more responsible positions. Once a member has mastered the Flotilla Position, there’s the Division Staff Officer, Assistant District Staff Officer, and even District Staff Officer. Each position is a learning experience and can prepare the member to advance to more responsibility.</a:t>
            </a:r>
          </a:p>
          <a:p>
            <a:endParaRPr lang="en-US"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31</a:t>
            </a:fld>
            <a:endParaRPr lang="en-US"/>
          </a:p>
        </p:txBody>
      </p:sp>
    </p:spTree>
    <p:extLst>
      <p:ext uri="{BB962C8B-B14F-4D97-AF65-F5344CB8AC3E}">
        <p14:creationId xmlns:p14="http://schemas.microsoft.com/office/powerpoint/2010/main" val="3452511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35188" y="223838"/>
            <a:ext cx="3328987" cy="2497137"/>
          </a:xfrm>
        </p:spPr>
      </p:sp>
      <p:sp>
        <p:nvSpPr>
          <p:cNvPr id="3" name="Notes Placeholder 2"/>
          <p:cNvSpPr>
            <a:spLocks noGrp="1"/>
          </p:cNvSpPr>
          <p:nvPr>
            <p:ph type="body" idx="1"/>
          </p:nvPr>
        </p:nvSpPr>
        <p:spPr>
          <a:xfrm>
            <a:off x="221953" y="2831445"/>
            <a:ext cx="6658570" cy="5988754"/>
          </a:xfrm>
        </p:spPr>
        <p:txBody>
          <a:bodyPr/>
          <a:lstStyle/>
          <a:p>
            <a:r>
              <a:rPr lang="en-US" dirty="0"/>
              <a:t>As the  FSO-PE you:</a:t>
            </a:r>
          </a:p>
          <a:p>
            <a:pPr marL="167129" indent="-167129">
              <a:buFont typeface="Arial" panose="020B0604020202020204" pitchFamily="34" charset="0"/>
              <a:buChar char="•"/>
            </a:pPr>
            <a:r>
              <a:rPr lang="en-US" dirty="0"/>
              <a:t>Supervise and schedule qualified Auxiliarists to perform specific activities in support of the Public Education Program. </a:t>
            </a:r>
          </a:p>
          <a:p>
            <a:pPr marL="167129" indent="-167129">
              <a:buFont typeface="Arial" panose="020B0604020202020204" pitchFamily="34" charset="0"/>
              <a:buChar char="•"/>
            </a:pPr>
            <a:r>
              <a:rPr lang="en-US" dirty="0"/>
              <a:t>In close coordination with the FSO-PA, plan, organize and direct programs and activities to promote and publicize boating safety and Auxiliary Public Education Courses.</a:t>
            </a:r>
          </a:p>
          <a:p>
            <a:pPr marL="167129" indent="-167129">
              <a:buFont typeface="Arial" panose="020B0604020202020204" pitchFamily="34" charset="0"/>
              <a:buChar char="•"/>
            </a:pPr>
            <a:r>
              <a:rPr lang="en-US" dirty="0"/>
              <a:t>Ensure that the Human Resources Staff Officer is given time to discuss the Auxiliary and Auxiliary membership in every public education course.</a:t>
            </a:r>
          </a:p>
          <a:p>
            <a:pPr marL="167129" indent="-167129">
              <a:buFont typeface="Arial" panose="020B0604020202020204" pitchFamily="34" charset="0"/>
              <a:buChar char="•"/>
            </a:pPr>
            <a:r>
              <a:rPr lang="en-US" dirty="0"/>
              <a:t>Maintain close liaison with the Division PE Officer to implement the public education programs established for nationwide, district, and division use.</a:t>
            </a:r>
          </a:p>
          <a:p>
            <a:pPr marL="167129" indent="-167129">
              <a:buFont typeface="Arial" panose="020B0604020202020204" pitchFamily="34" charset="0"/>
              <a:buChar char="•"/>
            </a:pPr>
            <a:r>
              <a:rPr lang="en-US" dirty="0"/>
              <a:t>Coordinate and cooperate with the FSO-MT to increase the number of qualified instructors.</a:t>
            </a:r>
          </a:p>
          <a:p>
            <a:pPr marL="167129" indent="-167129">
              <a:buFont typeface="Arial" panose="020B0604020202020204" pitchFamily="34" charset="0"/>
              <a:buChar char="•"/>
            </a:pPr>
            <a:r>
              <a:rPr lang="en-US" dirty="0"/>
              <a:t>Maintain close contact with flotilla instructors to encourage increased activity and maintain uniformly high standards.</a:t>
            </a:r>
          </a:p>
          <a:p>
            <a:pPr marL="167129" indent="-167129">
              <a:buFont typeface="Arial" panose="020B0604020202020204" pitchFamily="34" charset="0"/>
              <a:buChar char="•"/>
            </a:pPr>
            <a:r>
              <a:rPr lang="en-US" dirty="0"/>
              <a:t>Forward to the Division PE such methods, training aids, course materials, or other educational tools developed within the flotilla that may have division-wide applications.</a:t>
            </a:r>
          </a:p>
          <a:p>
            <a:pPr marL="167129" indent="-167129">
              <a:buFont typeface="Arial" panose="020B0604020202020204" pitchFamily="34" charset="0"/>
              <a:buChar char="•"/>
            </a:pPr>
            <a:r>
              <a:rPr lang="en-US" dirty="0"/>
              <a:t>Encourage and assist in developing training aids for use by flotilla instructors.</a:t>
            </a:r>
          </a:p>
          <a:p>
            <a:pPr marL="167129" indent="-167129">
              <a:buFont typeface="Arial" panose="020B0604020202020204" pitchFamily="34" charset="0"/>
              <a:buChar char="•"/>
            </a:pPr>
            <a:r>
              <a:rPr lang="en-US" dirty="0"/>
              <a:t>Maintain familiarity with the course content and instructional requirements of all approved public education courses.</a:t>
            </a:r>
          </a:p>
          <a:p>
            <a:pPr marL="167129" indent="-167129">
              <a:buFont typeface="Arial" panose="020B0604020202020204" pitchFamily="34" charset="0"/>
              <a:buChar char="•"/>
            </a:pPr>
            <a:r>
              <a:rPr lang="en-US" dirty="0"/>
              <a:t>Ensure that instructors have coordinated in advance to have necessary training aids, screens, projectors, and handouts on hand before class. Report as required to the Flotilla Vice Commander and Division Public Education Officer all progress and activities in the field of public education.</a:t>
            </a:r>
          </a:p>
          <a:p>
            <a:pPr marL="167129" indent="-167129" defTabSz="905287">
              <a:buFont typeface="Arial" panose="020B0604020202020204" pitchFamily="34" charset="0"/>
              <a:buChar char="•"/>
              <a:defRPr/>
            </a:pPr>
            <a:endParaRPr lang="en-US"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32</a:t>
            </a:fld>
            <a:endParaRPr lang="en-US"/>
          </a:p>
        </p:txBody>
      </p:sp>
    </p:spTree>
    <p:extLst>
      <p:ext uri="{BB962C8B-B14F-4D97-AF65-F5344CB8AC3E}">
        <p14:creationId xmlns:p14="http://schemas.microsoft.com/office/powerpoint/2010/main" val="4045779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338138"/>
            <a:ext cx="3776663" cy="2833687"/>
          </a:xfrm>
        </p:spPr>
      </p:sp>
      <p:sp>
        <p:nvSpPr>
          <p:cNvPr id="3" name="Notes Placeholder 2"/>
          <p:cNvSpPr>
            <a:spLocks noGrp="1"/>
          </p:cNvSpPr>
          <p:nvPr>
            <p:ph type="body" idx="1"/>
          </p:nvPr>
        </p:nvSpPr>
        <p:spPr>
          <a:xfrm>
            <a:off x="415824" y="3278515"/>
            <a:ext cx="6347299" cy="5541684"/>
          </a:xfrm>
        </p:spPr>
        <p:txBody>
          <a:bodyPr/>
          <a:lstStyle/>
          <a:p>
            <a:pPr lvl="0"/>
            <a:r>
              <a:rPr lang="en-US" dirty="0"/>
              <a:t>In 2020, following the organization-wide shutdown, the Chief Director’s office decided that requiring instructors to maintain their currency maintenance that year was impractical. As a result, they waived the requirements.</a:t>
            </a:r>
          </a:p>
          <a:p>
            <a:pPr lvl="0"/>
            <a:endParaRPr lang="en-US" dirty="0"/>
          </a:p>
          <a:p>
            <a:pPr lvl="0"/>
            <a:r>
              <a:rPr lang="en-US" dirty="0"/>
              <a:t>The current policy was that instructors had to maintain currency in 2022. This includes:</a:t>
            </a:r>
          </a:p>
          <a:p>
            <a:pPr marL="278517" indent="-278517">
              <a:buFont typeface="Arial" panose="020B0604020202020204" pitchFamily="34" charset="0"/>
              <a:buChar char="•"/>
            </a:pPr>
            <a:r>
              <a:rPr lang="en-US" dirty="0"/>
              <a:t>Two hours as a lead instructor or;</a:t>
            </a:r>
          </a:p>
          <a:p>
            <a:pPr marL="278517" indent="-278517">
              <a:buFont typeface="Arial" panose="020B0604020202020204" pitchFamily="34" charset="0"/>
              <a:buChar char="•"/>
            </a:pPr>
            <a:r>
              <a:rPr lang="en-US" dirty="0"/>
              <a:t>Four hours as a non-lead instructor or;</a:t>
            </a:r>
          </a:p>
          <a:p>
            <a:pPr marL="278517" indent="-278517">
              <a:buFont typeface="Arial" panose="020B0604020202020204" pitchFamily="34" charset="0"/>
              <a:buChar char="•"/>
            </a:pPr>
            <a:r>
              <a:rPr lang="en-US" dirty="0"/>
              <a:t>A combination of both;</a:t>
            </a:r>
          </a:p>
          <a:p>
            <a:pPr marL="278517" indent="-278517">
              <a:buFont typeface="Arial" panose="020B0604020202020204" pitchFamily="34" charset="0"/>
              <a:buChar char="•"/>
            </a:pPr>
            <a:r>
              <a:rPr lang="en-US" dirty="0"/>
              <a:t>Plus completion of the required workshop.</a:t>
            </a:r>
          </a:p>
          <a:p>
            <a:pPr marL="278517" indent="-278517">
              <a:buFont typeface="Arial" panose="020B0604020202020204" pitchFamily="34" charset="0"/>
              <a:buChar char="•"/>
            </a:pPr>
            <a:endParaRPr lang="en-US" dirty="0"/>
          </a:p>
          <a:p>
            <a:r>
              <a:rPr lang="en-US" dirty="0"/>
              <a:t>If a member failed to complete the workshop or the required hours as lead and/or non-lead instructor in 2022, they became REYR – required yearly task not met – for 2023 and need to make up the deficit during 2023 to recertify as an instructor.</a:t>
            </a:r>
          </a:p>
          <a:p>
            <a:endParaRPr lang="en-US" dirty="0"/>
          </a:p>
          <a:p>
            <a:r>
              <a:rPr lang="en-US" dirty="0"/>
              <a:t>If the member still needs to complete the required 2022 workshop, they must still review it and sign the self-attestation form. This form is then submitted to the Information Services Officer for entry into AUXDATA II. Once it is entered in AUXDATA II, the Flotilla Commander needs to notify their district DIRAUX according to district policy to re-certify the member as an instructor.</a:t>
            </a:r>
          </a:p>
          <a:p>
            <a:endParaRPr lang="en-US" dirty="0"/>
          </a:p>
          <a:p>
            <a:r>
              <a:rPr lang="en-US" dirty="0"/>
              <a:t>If the member failed to instruct for two hours as lead or four hours as non-lead, or a combination of both, they need to complete the missing hours in 2023 as a trainee and have those hours entered into AUXDATA II. Once it is entered in AUXDATA II, the Flotilla Commander needs to notify their district DIRAUX according to district policy to re-certify the member as an instructor.</a:t>
            </a:r>
          </a:p>
          <a:p>
            <a:endParaRPr lang="en-US" dirty="0"/>
          </a:p>
          <a:p>
            <a:r>
              <a:rPr lang="en-US" dirty="0"/>
              <a:t>NOTE: This all assumes the member is current in Core Training.</a:t>
            </a:r>
          </a:p>
          <a:p>
            <a:endParaRPr lang="en-US" dirty="0"/>
          </a:p>
          <a:p>
            <a:pPr marL="278517" indent="-278517">
              <a:buFont typeface="Arial" panose="020B0604020202020204" pitchFamily="34" charset="0"/>
              <a:buChar char="•"/>
            </a:pPr>
            <a:endParaRPr lang="en-US" sz="1400" dirty="0"/>
          </a:p>
        </p:txBody>
      </p:sp>
      <p:sp>
        <p:nvSpPr>
          <p:cNvPr id="4" name="Slide Number Placeholder 3"/>
          <p:cNvSpPr>
            <a:spLocks noGrp="1"/>
          </p:cNvSpPr>
          <p:nvPr>
            <p:ph type="sldNum" sz="quarter" idx="10"/>
          </p:nvPr>
        </p:nvSpPr>
        <p:spPr/>
        <p:txBody>
          <a:bodyPr/>
          <a:lstStyle/>
          <a:p>
            <a:fld id="{3545BD42-980D-744B-92F5-F9BFE4DB3F6C}" type="slidenum">
              <a:rPr lang="en-US" smtClean="0"/>
              <a:t>33</a:t>
            </a:fld>
            <a:endParaRPr lang="en-US"/>
          </a:p>
        </p:txBody>
      </p:sp>
    </p:spTree>
    <p:extLst>
      <p:ext uri="{BB962C8B-B14F-4D97-AF65-F5344CB8AC3E}">
        <p14:creationId xmlns:p14="http://schemas.microsoft.com/office/powerpoint/2010/main" val="9732319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338138"/>
            <a:ext cx="3776663" cy="2833687"/>
          </a:xfrm>
        </p:spPr>
      </p:sp>
      <p:sp>
        <p:nvSpPr>
          <p:cNvPr id="3" name="Notes Placeholder 2"/>
          <p:cNvSpPr>
            <a:spLocks noGrp="1"/>
          </p:cNvSpPr>
          <p:nvPr>
            <p:ph type="body" idx="1"/>
          </p:nvPr>
        </p:nvSpPr>
        <p:spPr>
          <a:xfrm>
            <a:off x="415824" y="3278515"/>
            <a:ext cx="6347299" cy="5541684"/>
          </a:xfrm>
        </p:spPr>
        <p:txBody>
          <a:bodyPr/>
          <a:lstStyle/>
          <a:p>
            <a:pPr marL="278517" indent="-278517">
              <a:buFont typeface="Arial" panose="020B0604020202020204" pitchFamily="34" charset="0"/>
              <a:buChar char="•"/>
            </a:pPr>
            <a:r>
              <a:rPr lang="en-US" dirty="0"/>
              <a:t>The Auxiliary Manual, Chapter 10, describes the uniforms appropriate for the classroom.</a:t>
            </a:r>
          </a:p>
          <a:p>
            <a:pPr marL="278517" indent="-278517">
              <a:buFont typeface="Arial" panose="020B0604020202020204" pitchFamily="34" charset="0"/>
              <a:buChar char="•"/>
            </a:pPr>
            <a:endParaRPr lang="en-US" dirty="0"/>
          </a:p>
          <a:p>
            <a:pPr marL="278517" indent="-278517">
              <a:buFont typeface="Arial" panose="020B0604020202020204" pitchFamily="34" charset="0"/>
              <a:buChar char="•"/>
            </a:pPr>
            <a:r>
              <a:rPr lang="en-US" dirty="0"/>
              <a:t>There is an excellent uniform presentation on the Human Resources website under Auxiliary Uniforms.</a:t>
            </a:r>
          </a:p>
        </p:txBody>
      </p:sp>
      <p:sp>
        <p:nvSpPr>
          <p:cNvPr id="4" name="Slide Number Placeholder 3"/>
          <p:cNvSpPr>
            <a:spLocks noGrp="1"/>
          </p:cNvSpPr>
          <p:nvPr>
            <p:ph type="sldNum" sz="quarter" idx="10"/>
          </p:nvPr>
        </p:nvSpPr>
        <p:spPr/>
        <p:txBody>
          <a:bodyPr/>
          <a:lstStyle/>
          <a:p>
            <a:fld id="{3545BD42-980D-744B-92F5-F9BFE4DB3F6C}" type="slidenum">
              <a:rPr lang="en-US" smtClean="0"/>
              <a:t>34</a:t>
            </a:fld>
            <a:endParaRPr lang="en-US"/>
          </a:p>
        </p:txBody>
      </p:sp>
    </p:spTree>
    <p:extLst>
      <p:ext uri="{BB962C8B-B14F-4D97-AF65-F5344CB8AC3E}">
        <p14:creationId xmlns:p14="http://schemas.microsoft.com/office/powerpoint/2010/main" val="26264765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9075" y="338138"/>
            <a:ext cx="3776663" cy="2833687"/>
          </a:xfrm>
        </p:spPr>
      </p:sp>
      <p:sp>
        <p:nvSpPr>
          <p:cNvPr id="3" name="Notes Placeholder 2"/>
          <p:cNvSpPr>
            <a:spLocks noGrp="1"/>
          </p:cNvSpPr>
          <p:nvPr>
            <p:ph type="body" idx="1"/>
          </p:nvPr>
        </p:nvSpPr>
        <p:spPr>
          <a:xfrm>
            <a:off x="415824" y="3278515"/>
            <a:ext cx="6347299" cy="5541684"/>
          </a:xfrm>
        </p:spPr>
        <p:txBody>
          <a:bodyPr/>
          <a:lstStyle/>
          <a:p>
            <a:pPr marL="278517" indent="-278517">
              <a:buFont typeface="Arial" panose="020B0604020202020204" pitchFamily="34" charset="0"/>
              <a:buChar char="•"/>
            </a:pPr>
            <a:r>
              <a:rPr lang="en-US" dirty="0"/>
              <a:t>The SOP states that Auxiliarists who participate in activities that often involve multiple Auxiliarists (e.g., public education classes; boat crews; aircrews) may wear the ODU (with or without operations polo shirt), the CG-U, or the Auxiliary Work Uniform (AWU). </a:t>
            </a:r>
          </a:p>
          <a:p>
            <a:pPr marL="278517" indent="-278517">
              <a:buFont typeface="Arial" panose="020B0604020202020204" pitchFamily="34" charset="0"/>
              <a:buChar char="•"/>
            </a:pPr>
            <a:endParaRPr lang="en-US" dirty="0"/>
          </a:p>
          <a:p>
            <a:pPr marL="278517" indent="-278517">
              <a:buFont typeface="Arial" panose="020B0604020202020204" pitchFamily="34" charset="0"/>
              <a:buChar char="•"/>
            </a:pPr>
            <a:r>
              <a:rPr lang="en-US" dirty="0"/>
              <a:t>It further states: The AWU is authorized to be worn as an alternative work uniform whenever the ODU or CG-U is authorized to be worn. This includes authorization to be worn to instruct virtual and in-person public education classes, perform boating safety partner visits, and for public outreach events (e.g., boating safety booths at boat shows; public outreach information tables at National Safe Boating Week events). The AWU is specifically not authorized to be worn for ceremonial occasions (e.g., as part of a color guard; or in parade formation). </a:t>
            </a:r>
          </a:p>
        </p:txBody>
      </p:sp>
      <p:sp>
        <p:nvSpPr>
          <p:cNvPr id="4" name="Slide Number Placeholder 3"/>
          <p:cNvSpPr>
            <a:spLocks noGrp="1"/>
          </p:cNvSpPr>
          <p:nvPr>
            <p:ph type="sldNum" sz="quarter" idx="10"/>
          </p:nvPr>
        </p:nvSpPr>
        <p:spPr/>
        <p:txBody>
          <a:bodyPr/>
          <a:lstStyle/>
          <a:p>
            <a:fld id="{3545BD42-980D-744B-92F5-F9BFE4DB3F6C}" type="slidenum">
              <a:rPr lang="en-US" smtClean="0"/>
              <a:t>35</a:t>
            </a:fld>
            <a:endParaRPr lang="en-US"/>
          </a:p>
        </p:txBody>
      </p:sp>
    </p:spTree>
    <p:extLst>
      <p:ext uri="{BB962C8B-B14F-4D97-AF65-F5344CB8AC3E}">
        <p14:creationId xmlns:p14="http://schemas.microsoft.com/office/powerpoint/2010/main" val="3082243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5824" y="3502050"/>
            <a:ext cx="6464699" cy="5548017"/>
          </a:xfrm>
        </p:spPr>
        <p:txBody>
          <a:bodyPr/>
          <a:lstStyle/>
          <a:p>
            <a:pPr eaLnBrk="1" hangingPunct="1"/>
            <a:r>
              <a:rPr lang="en-US" altLang="en-US" dirty="0">
                <a:cs typeface="Arial" panose="020B0604020202020204" pitchFamily="34" charset="0"/>
              </a:rPr>
              <a:t>Our Public Education classes can be very effective recruiting opportunities. Here are some suggestions:</a:t>
            </a:r>
          </a:p>
          <a:p>
            <a:pPr eaLnBrk="1" hangingPunct="1"/>
            <a:endParaRPr lang="en-US" altLang="en-US" sz="300" dirty="0">
              <a:cs typeface="Arial" panose="020B0604020202020204" pitchFamily="34" charset="0"/>
            </a:endParaRPr>
          </a:p>
          <a:p>
            <a:pPr marL="167129" indent="-167129">
              <a:buFont typeface="Arial" panose="020B0604020202020204" pitchFamily="34" charset="0"/>
              <a:buChar char="•"/>
            </a:pPr>
            <a:r>
              <a:rPr lang="en-US" altLang="en-US" dirty="0">
                <a:cs typeface="Arial" panose="020B0604020202020204" pitchFamily="34" charset="0"/>
              </a:rPr>
              <a:t>Invitations to meetings/events. Getting them involved in social and mission activities gives them a front-row seat to who we are and what we do. Meetings are often boring to those outside and even sometimes to those inside the organization (this is a topic for flotilla leadership, as well).</a:t>
            </a:r>
          </a:p>
          <a:p>
            <a:pPr marL="1058487" lvl="2" indent="-167129">
              <a:buFont typeface="Arial" panose="020B0604020202020204" pitchFamily="34" charset="0"/>
              <a:buChar char="•"/>
            </a:pPr>
            <a:r>
              <a:rPr lang="en-US" altLang="en-US" dirty="0">
                <a:cs typeface="Arial" panose="020B0604020202020204" pitchFamily="34" charset="0"/>
              </a:rPr>
              <a:t>Invite the students from every class. </a:t>
            </a:r>
          </a:p>
          <a:p>
            <a:pPr marL="1058487" lvl="2" indent="-167129">
              <a:buFont typeface="Arial" panose="020B0604020202020204" pitchFamily="34" charset="0"/>
              <a:buChar char="•"/>
            </a:pPr>
            <a:r>
              <a:rPr lang="en-US" altLang="en-US" dirty="0">
                <a:cs typeface="Arial" panose="020B0604020202020204" pitchFamily="34" charset="0"/>
              </a:rPr>
              <a:t>Offer meetings with the Flotilla Staff Officer-Human Resources (FSO-HR) and other Flotilla Staff Officers.</a:t>
            </a:r>
          </a:p>
          <a:p>
            <a:pPr marL="167129" indent="-167129">
              <a:buFont typeface="Arial" panose="020B0604020202020204" pitchFamily="34" charset="0"/>
              <a:buChar char="•"/>
            </a:pPr>
            <a:r>
              <a:rPr lang="en-US" altLang="en-US" dirty="0">
                <a:cs typeface="Arial" panose="020B0604020202020204" pitchFamily="34" charset="0"/>
              </a:rPr>
              <a:t>Distribute plenty of handouts to the students.</a:t>
            </a:r>
          </a:p>
          <a:p>
            <a:pPr marL="1058487" lvl="2" indent="-167129">
              <a:buFont typeface="Arial" panose="020B0604020202020204" pitchFamily="34" charset="0"/>
              <a:buChar char="•"/>
            </a:pPr>
            <a:r>
              <a:rPr lang="en-US" altLang="en-US" dirty="0">
                <a:cs typeface="Arial" panose="020B0604020202020204" pitchFamily="34" charset="0"/>
              </a:rPr>
              <a:t>Showcase various Auxiliary missions.   </a:t>
            </a:r>
          </a:p>
          <a:p>
            <a:pPr marL="167129" indent="-167129">
              <a:buFont typeface="Arial" panose="020B0604020202020204" pitchFamily="34" charset="0"/>
              <a:buChar char="•"/>
            </a:pPr>
            <a:r>
              <a:rPr lang="en-US" altLang="en-US" dirty="0">
                <a:cs typeface="Arial" panose="020B0604020202020204" pitchFamily="34" charset="0"/>
              </a:rPr>
              <a:t>Show common interests.</a:t>
            </a:r>
          </a:p>
          <a:p>
            <a:pPr marL="1058487" lvl="2" indent="-167129">
              <a:buFont typeface="Arial" panose="020B0604020202020204" pitchFamily="34" charset="0"/>
              <a:buChar char="•"/>
            </a:pPr>
            <a:r>
              <a:rPr lang="en-US" altLang="en-US" dirty="0">
                <a:cs typeface="Arial" panose="020B0604020202020204" pitchFamily="34" charset="0"/>
              </a:rPr>
              <a:t>Instructors have other interests too.</a:t>
            </a:r>
          </a:p>
          <a:p>
            <a:pPr marL="1058487" lvl="2" indent="-167129">
              <a:buFont typeface="Arial" panose="020B0604020202020204" pitchFamily="34" charset="0"/>
              <a:buChar char="•"/>
            </a:pPr>
            <a:r>
              <a:rPr lang="en-US" altLang="en-US" dirty="0">
                <a:cs typeface="Arial" panose="020B0604020202020204" pitchFamily="34" charset="0"/>
              </a:rPr>
              <a:t>Build rapport with students.</a:t>
            </a:r>
          </a:p>
          <a:p>
            <a:pPr marL="167129" indent="-167129">
              <a:buFont typeface="Arial" panose="020B0604020202020204" pitchFamily="34" charset="0"/>
              <a:buChar char="•"/>
            </a:pPr>
            <a:r>
              <a:rPr lang="en-US" altLang="en-US" dirty="0">
                <a:cs typeface="Arial" panose="020B0604020202020204" pitchFamily="34" charset="0"/>
              </a:rPr>
              <a:t>Diverse and relevant.</a:t>
            </a:r>
          </a:p>
          <a:p>
            <a:pPr marL="1058487" lvl="2" indent="-167129">
              <a:buFont typeface="Arial" panose="020B0604020202020204" pitchFamily="34" charset="0"/>
              <a:buChar char="•"/>
            </a:pPr>
            <a:r>
              <a:rPr lang="en-US" altLang="en-US" dirty="0">
                <a:cs typeface="Arial" panose="020B0604020202020204" pitchFamily="34" charset="0"/>
              </a:rPr>
              <a:t>The Auxiliary has a place for personal growth.</a:t>
            </a:r>
          </a:p>
          <a:p>
            <a:pPr marL="167129" indent="-167129">
              <a:buFont typeface="Arial" panose="020B0604020202020204" pitchFamily="34" charset="0"/>
              <a:buChar char="•"/>
            </a:pPr>
            <a:r>
              <a:rPr lang="en-US" altLang="en-US" dirty="0">
                <a:cs typeface="Arial" panose="020B0604020202020204" pitchFamily="34" charset="0"/>
              </a:rPr>
              <a:t>Actively mention </a:t>
            </a:r>
            <a:r>
              <a:rPr lang="en-US" altLang="en-US" i="1" dirty="0">
                <a:cs typeface="Arial" panose="020B0604020202020204" pitchFamily="34" charset="0"/>
              </a:rPr>
              <a:t>your</a:t>
            </a:r>
            <a:r>
              <a:rPr lang="en-US" altLang="en-US" dirty="0">
                <a:cs typeface="Arial" panose="020B0604020202020204" pitchFamily="34" charset="0"/>
              </a:rPr>
              <a:t> flotilla needs.</a:t>
            </a:r>
          </a:p>
          <a:p>
            <a:pPr marL="1058487" lvl="2" indent="-167129">
              <a:buFont typeface="Arial" panose="020B0604020202020204" pitchFamily="34" charset="0"/>
              <a:buChar char="•"/>
            </a:pPr>
            <a:r>
              <a:rPr lang="en-US" altLang="en-US" dirty="0">
                <a:cs typeface="Arial" panose="020B0604020202020204" pitchFamily="34" charset="0"/>
              </a:rPr>
              <a:t>Not just boats- finance, computer skills, etc.</a:t>
            </a:r>
          </a:p>
          <a:p>
            <a:endParaRPr lang="en-US" dirty="0"/>
          </a:p>
        </p:txBody>
      </p:sp>
      <p:sp>
        <p:nvSpPr>
          <p:cNvPr id="4" name="Slide Number Placeholder 3"/>
          <p:cNvSpPr>
            <a:spLocks noGrp="1"/>
          </p:cNvSpPr>
          <p:nvPr>
            <p:ph type="sldNum" sz="quarter" idx="5"/>
          </p:nvPr>
        </p:nvSpPr>
        <p:spPr>
          <a:xfrm>
            <a:off x="6066697" y="9164940"/>
            <a:ext cx="1035778" cy="214221"/>
          </a:xfrm>
        </p:spPr>
        <p:txBody>
          <a:bodyPr/>
          <a:lstStyle/>
          <a:p>
            <a:fld id="{3545BD42-980D-744B-92F5-F9BFE4DB3F6C}" type="slidenum">
              <a:rPr lang="en-US" smtClean="0"/>
              <a:t>36</a:t>
            </a:fld>
            <a:endParaRPr lang="en-US" dirty="0"/>
          </a:p>
        </p:txBody>
      </p:sp>
    </p:spTree>
    <p:extLst>
      <p:ext uri="{BB962C8B-B14F-4D97-AF65-F5344CB8AC3E}">
        <p14:creationId xmlns:p14="http://schemas.microsoft.com/office/powerpoint/2010/main" val="3024093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15824" y="3502050"/>
            <a:ext cx="6464699" cy="5548017"/>
          </a:xfrm>
        </p:spPr>
        <p:txBody>
          <a:bodyPr/>
          <a:lstStyle/>
          <a:p>
            <a:pPr marL="167129" indent="-167129">
              <a:buFont typeface="Arial" panose="020B0604020202020204" pitchFamily="34" charset="0"/>
              <a:buChar char="•"/>
            </a:pPr>
            <a:r>
              <a:rPr lang="en-US" altLang="en-US" dirty="0">
                <a:cs typeface="Arial" panose="020B0604020202020204" pitchFamily="34" charset="0"/>
              </a:rPr>
              <a:t>Be approachable.</a:t>
            </a:r>
          </a:p>
          <a:p>
            <a:pPr marL="1058487" lvl="2" indent="-167129">
              <a:buFont typeface="Arial" panose="020B0604020202020204" pitchFamily="34" charset="0"/>
              <a:buChar char="•"/>
            </a:pPr>
            <a:r>
              <a:rPr lang="en-US" altLang="en-US" dirty="0">
                <a:cs typeface="Arial" panose="020B0604020202020204" pitchFamily="34" charset="0"/>
              </a:rPr>
              <a:t>Set the mood and establish rapport with students when they arrive in classroom. Engage in conversation to find out about them one-on-one. Don’t wait for class introductions. You want to break down barriers that will allow you to have two-way communication once the class begins. </a:t>
            </a:r>
          </a:p>
          <a:p>
            <a:pPr marL="1058487" lvl="2" indent="-167129">
              <a:buFont typeface="Arial" panose="020B0604020202020204" pitchFamily="34" charset="0"/>
              <a:buChar char="•"/>
            </a:pPr>
            <a:r>
              <a:rPr lang="en-US" altLang="en-US" dirty="0">
                <a:cs typeface="Arial" panose="020B0604020202020204" pitchFamily="34" charset="0"/>
              </a:rPr>
              <a:t>Spend as much time as you can one-on-one with students rather than just using lectures. Use your class aides to assist whenever possible – be a team.</a:t>
            </a:r>
          </a:p>
          <a:p>
            <a:pPr marL="1058487" lvl="2" indent="-167129">
              <a:buFont typeface="Arial" panose="020B0604020202020204" pitchFamily="34" charset="0"/>
              <a:buChar char="•"/>
            </a:pPr>
            <a:r>
              <a:rPr lang="en-US" altLang="en-US" dirty="0">
                <a:cs typeface="Arial" panose="020B0604020202020204" pitchFamily="34" charset="0"/>
              </a:rPr>
              <a:t>Walk around the room, don’t remain behind the podium.</a:t>
            </a:r>
          </a:p>
          <a:p>
            <a:pPr marL="1058487" lvl="2" indent="-167129">
              <a:buFont typeface="Arial" panose="020B0604020202020204" pitchFamily="34" charset="0"/>
              <a:buChar char="•"/>
            </a:pPr>
            <a:r>
              <a:rPr lang="en-US" altLang="en-US" dirty="0">
                <a:cs typeface="Arial" panose="020B0604020202020204" pitchFamily="34" charset="0"/>
              </a:rPr>
              <a:t>During breaks, remain available for students to ask questions.</a:t>
            </a:r>
          </a:p>
          <a:p>
            <a:pPr marL="1058487" lvl="2" indent="-167129">
              <a:buFont typeface="Arial" panose="020B0604020202020204" pitchFamily="34" charset="0"/>
              <a:buChar char="•"/>
            </a:pPr>
            <a:r>
              <a:rPr lang="en-US" altLang="en-US" dirty="0">
                <a:cs typeface="Arial" panose="020B0604020202020204" pitchFamily="34" charset="0"/>
              </a:rPr>
              <a:t>Ask students about their boats, boating experience, and boating mishaps.</a:t>
            </a:r>
          </a:p>
          <a:p>
            <a:pPr marL="167129" indent="-167129">
              <a:buFont typeface="Arial" panose="020B0604020202020204" pitchFamily="34" charset="0"/>
              <a:buChar char="•"/>
            </a:pPr>
            <a:r>
              <a:rPr lang="en-US" altLang="en-US" dirty="0">
                <a:cs typeface="Arial" panose="020B0604020202020204" pitchFamily="34" charset="0"/>
              </a:rPr>
              <a:t>Talk to students, not to each other.</a:t>
            </a:r>
          </a:p>
          <a:p>
            <a:pPr marL="1058487" lvl="2" indent="-167129">
              <a:buFont typeface="Arial" panose="020B0604020202020204" pitchFamily="34" charset="0"/>
              <a:buChar char="•"/>
            </a:pPr>
            <a:r>
              <a:rPr lang="en-US" altLang="en-US" dirty="0">
                <a:cs typeface="Arial" panose="020B0604020202020204" pitchFamily="34" charset="0"/>
              </a:rPr>
              <a:t>Instructor cliques scream – “don’t bother talking to me – you are not part of my world.” Talk up our missions to them individually.</a:t>
            </a:r>
          </a:p>
          <a:p>
            <a:pPr marL="1058487" lvl="2" indent="-167129">
              <a:buFont typeface="Arial" panose="020B0604020202020204" pitchFamily="34" charset="0"/>
              <a:buChar char="•"/>
            </a:pPr>
            <a:r>
              <a:rPr lang="en-US" altLang="en-US" dirty="0">
                <a:cs typeface="Arial" panose="020B0604020202020204" pitchFamily="34" charset="0"/>
              </a:rPr>
              <a:t>Whenever possible, instructors should make themselves available to the students and avoid congregating in groups of other Auxiliarists.</a:t>
            </a:r>
          </a:p>
          <a:p>
            <a:pPr marL="1058487" lvl="2" indent="-167129">
              <a:buFont typeface="Arial" panose="020B0604020202020204" pitchFamily="34" charset="0"/>
              <a:buChar char="•"/>
            </a:pPr>
            <a:r>
              <a:rPr lang="en-US" altLang="en-US" dirty="0">
                <a:cs typeface="Arial" panose="020B0604020202020204" pitchFamily="34" charset="0"/>
              </a:rPr>
              <a:t>Avoid “inside jokes” and “acronym lingo” when having discussions with students. Always use plain English – use “life jackets” and not “PFDs.”</a:t>
            </a:r>
          </a:p>
          <a:p>
            <a:pPr marL="167129" indent="-167129">
              <a:buFont typeface="Arial" panose="020B0604020202020204" pitchFamily="34" charset="0"/>
              <a:buChar char="•"/>
            </a:pPr>
            <a:r>
              <a:rPr lang="en-US" altLang="en-US" dirty="0">
                <a:cs typeface="Arial" panose="020B0604020202020204" pitchFamily="34" charset="0"/>
              </a:rPr>
              <a:t>All recruiting is local!</a:t>
            </a:r>
          </a:p>
          <a:p>
            <a:pPr marL="1058487" lvl="2" indent="-167129">
              <a:buFont typeface="Arial" panose="020B0604020202020204" pitchFamily="34" charset="0"/>
              <a:buChar char="•"/>
            </a:pPr>
            <a:r>
              <a:rPr lang="en-US" altLang="en-US" dirty="0">
                <a:cs typeface="Arial" panose="020B0604020202020204" pitchFamily="34" charset="0"/>
              </a:rPr>
              <a:t>We have no “National” members.</a:t>
            </a:r>
          </a:p>
          <a:p>
            <a:pPr marL="1058487" lvl="2" indent="-167129">
              <a:buFont typeface="Arial" panose="020B0604020202020204" pitchFamily="34" charset="0"/>
              <a:buChar char="•"/>
            </a:pPr>
            <a:r>
              <a:rPr lang="en-US" altLang="en-US" dirty="0">
                <a:cs typeface="Arial" panose="020B0604020202020204" pitchFamily="34" charset="0"/>
              </a:rPr>
              <a:t>What does your flotilla need?</a:t>
            </a:r>
          </a:p>
          <a:p>
            <a:pPr marL="167129" indent="-167129">
              <a:buFont typeface="Arial" panose="020B0604020202020204" pitchFamily="34" charset="0"/>
              <a:buChar char="•"/>
            </a:pPr>
            <a:r>
              <a:rPr lang="en-US" altLang="en-US" dirty="0">
                <a:cs typeface="Arial" panose="020B0604020202020204" pitchFamily="34" charset="0"/>
              </a:rPr>
              <a:t>Work in local pictures or anecdotes.</a:t>
            </a:r>
          </a:p>
          <a:p>
            <a:pPr marL="167129" indent="-167129">
              <a:buFont typeface="Arial" panose="020B0604020202020204" pitchFamily="34" charset="0"/>
              <a:buChar char="•"/>
            </a:pPr>
            <a:r>
              <a:rPr lang="en-US" altLang="en-US" dirty="0">
                <a:cs typeface="Arial" panose="020B0604020202020204" pitchFamily="34" charset="0"/>
              </a:rPr>
              <a:t>The Auxiliary message, </a:t>
            </a:r>
            <a:r>
              <a:rPr lang="en-US" altLang="en-US" u="sng" dirty="0">
                <a:cs typeface="Arial" panose="020B0604020202020204" pitchFamily="34" charset="0"/>
              </a:rPr>
              <a:t>every time</a:t>
            </a:r>
            <a:r>
              <a:rPr lang="en-US" altLang="en-US" dirty="0">
                <a:cs typeface="Arial" panose="020B0604020202020204" pitchFamily="34" charset="0"/>
              </a:rPr>
              <a:t>!</a:t>
            </a:r>
          </a:p>
          <a:p>
            <a:pPr marL="1058487" lvl="2" indent="-167129">
              <a:buFont typeface="Arial" panose="020B0604020202020204" pitchFamily="34" charset="0"/>
              <a:buChar char="•"/>
            </a:pPr>
            <a:r>
              <a:rPr lang="en-US" altLang="en-US" dirty="0">
                <a:cs typeface="Arial" panose="020B0604020202020204" pitchFamily="34" charset="0"/>
              </a:rPr>
              <a:t>Work recruiting topics into every session.</a:t>
            </a:r>
          </a:p>
          <a:p>
            <a:pPr marL="1058487" lvl="2" indent="-167129">
              <a:buFont typeface="Arial" panose="020B0604020202020204" pitchFamily="34" charset="0"/>
              <a:buChar char="•"/>
            </a:pPr>
            <a:r>
              <a:rPr lang="en-US" altLang="en-US" dirty="0">
                <a:cs typeface="Arial" panose="020B0604020202020204" pitchFamily="34" charset="0"/>
              </a:rPr>
              <a:t>Make recruiting part of the lesson plan.</a:t>
            </a:r>
          </a:p>
          <a:p>
            <a:pPr marL="1058487" lvl="2" indent="-167129">
              <a:buFont typeface="Arial" panose="020B0604020202020204" pitchFamily="34" charset="0"/>
              <a:buChar char="•"/>
            </a:pPr>
            <a:r>
              <a:rPr lang="en-US" altLang="en-US" dirty="0">
                <a:cs typeface="Arial" panose="020B0604020202020204" pitchFamily="34" charset="0"/>
              </a:rPr>
              <a:t>Deliver benefits of membership constantly.</a:t>
            </a:r>
          </a:p>
          <a:p>
            <a:pPr marL="1058487" lvl="2" indent="-167129">
              <a:buFont typeface="Arial" panose="020B0604020202020204" pitchFamily="34" charset="0"/>
              <a:buChar char="•"/>
            </a:pPr>
            <a:r>
              <a:rPr lang="en-US" altLang="en-US" dirty="0">
                <a:cs typeface="Arial" panose="020B0604020202020204" pitchFamily="34" charset="0"/>
              </a:rPr>
              <a:t>Show your enthusiasm for what you do.</a:t>
            </a:r>
          </a:p>
          <a:p>
            <a:pPr marL="1058487" lvl="2" indent="-167129">
              <a:buFont typeface="Arial" panose="020B0604020202020204" pitchFamily="34" charset="0"/>
              <a:buChar char="•"/>
            </a:pPr>
            <a:r>
              <a:rPr lang="en-US" altLang="en-US" dirty="0">
                <a:cs typeface="Arial" panose="020B0604020202020204" pitchFamily="34" charset="0"/>
              </a:rPr>
              <a:t>Showcase a local event/experience every class.</a:t>
            </a:r>
          </a:p>
          <a:p>
            <a:pPr marL="1058487" lvl="2" indent="-167129">
              <a:buFont typeface="Arial" panose="020B0604020202020204" pitchFamily="34" charset="0"/>
              <a:buChar char="•"/>
            </a:pPr>
            <a:r>
              <a:rPr lang="en-US" altLang="en-US" dirty="0">
                <a:cs typeface="Arial" panose="020B0604020202020204" pitchFamily="34" charset="0"/>
              </a:rPr>
              <a:t>If you are not having fun presenting the class, it will show and destroy the image you are trying to create. Remain positive and highlight successes of your flotilla, division, or district.</a:t>
            </a:r>
          </a:p>
          <a:p>
            <a:endParaRPr lang="en-US" dirty="0"/>
          </a:p>
        </p:txBody>
      </p:sp>
      <p:sp>
        <p:nvSpPr>
          <p:cNvPr id="4" name="Slide Number Placeholder 3"/>
          <p:cNvSpPr>
            <a:spLocks noGrp="1"/>
          </p:cNvSpPr>
          <p:nvPr>
            <p:ph type="sldNum" sz="quarter" idx="5"/>
          </p:nvPr>
        </p:nvSpPr>
        <p:spPr>
          <a:xfrm>
            <a:off x="6066697" y="9164940"/>
            <a:ext cx="1035778" cy="214221"/>
          </a:xfrm>
        </p:spPr>
        <p:txBody>
          <a:bodyPr/>
          <a:lstStyle/>
          <a:p>
            <a:fld id="{3545BD42-980D-744B-92F5-F9BFE4DB3F6C}" type="slidenum">
              <a:rPr lang="en-US" smtClean="0"/>
              <a:t>37</a:t>
            </a:fld>
            <a:endParaRPr lang="en-US" dirty="0"/>
          </a:p>
        </p:txBody>
      </p:sp>
    </p:spTree>
    <p:extLst>
      <p:ext uri="{BB962C8B-B14F-4D97-AF65-F5344CB8AC3E}">
        <p14:creationId xmlns:p14="http://schemas.microsoft.com/office/powerpoint/2010/main" val="3953952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261938"/>
            <a:ext cx="4691062" cy="3519487"/>
          </a:xfrm>
        </p:spPr>
      </p:sp>
      <p:sp>
        <p:nvSpPr>
          <p:cNvPr id="3" name="Notes Placeholder 2"/>
          <p:cNvSpPr>
            <a:spLocks noGrp="1"/>
          </p:cNvSpPr>
          <p:nvPr>
            <p:ph type="body" idx="1"/>
          </p:nvPr>
        </p:nvSpPr>
        <p:spPr>
          <a:xfrm>
            <a:off x="295937" y="3874609"/>
            <a:ext cx="6653192" cy="4890029"/>
          </a:xfrm>
        </p:spPr>
        <p:txBody>
          <a:bodyPr/>
          <a:lstStyle/>
          <a:p>
            <a:r>
              <a:rPr lang="en-US" dirty="0"/>
              <a:t>If a fire extinguisher has a date of manufacture stamped on the bottle (for example, “05” means 2005) and is older than 12 years old, the extinguisher is considered expired and must be removed from service. Look for wording on the bottle stating, “This product must be removed from service within 12 years after the date of manufacturing.”</a:t>
            </a:r>
          </a:p>
          <a:p>
            <a:pPr marL="171939" indent="-171939">
              <a:buFont typeface="Arial" panose="020B0604020202020204" pitchFamily="34" charset="0"/>
              <a:buChar char="•"/>
            </a:pPr>
            <a:endParaRPr lang="en-US" dirty="0"/>
          </a:p>
          <a:p>
            <a:pPr>
              <a:lnSpc>
                <a:spcPct val="107000"/>
              </a:lnSpc>
            </a:pPr>
            <a:r>
              <a:rPr lang="en-US" dirty="0"/>
              <a:t>All recreational boats are required to carry fire extinguishers if they have permanently installed fuel tank(s) or have spaces capable of trapping fumes, such as a boat with:</a:t>
            </a:r>
          </a:p>
          <a:p>
            <a:pPr marL="445679">
              <a:lnSpc>
                <a:spcPct val="107000"/>
              </a:lnSpc>
            </a:pPr>
            <a:r>
              <a:rPr lang="en-US" dirty="0"/>
              <a:t>a. a closed compartment under thwarts and seats wherein portable fuel tanks may be stored;</a:t>
            </a:r>
          </a:p>
          <a:p>
            <a:pPr>
              <a:lnSpc>
                <a:spcPct val="107000"/>
              </a:lnSpc>
            </a:pPr>
            <a:r>
              <a:rPr lang="en-US" dirty="0"/>
              <a:t>	b. double bottoms not sealed to the hull or not completely filled with flotation material;</a:t>
            </a:r>
          </a:p>
          <a:p>
            <a:pPr>
              <a:lnSpc>
                <a:spcPct val="107000"/>
              </a:lnSpc>
            </a:pPr>
            <a:r>
              <a:rPr lang="en-US" dirty="0"/>
              <a:t>	c. closed living spaces;</a:t>
            </a:r>
          </a:p>
          <a:p>
            <a:pPr>
              <a:lnSpc>
                <a:spcPct val="107000"/>
              </a:lnSpc>
            </a:pPr>
            <a:r>
              <a:rPr lang="en-US" dirty="0"/>
              <a:t>	d. closed stowage compartments in which combustible or flammable materials are stowed.</a:t>
            </a:r>
          </a:p>
          <a:p>
            <a:pPr marL="171939" indent="-171939">
              <a:buFont typeface="Arial" panose="020B0604020202020204" pitchFamily="34" charset="0"/>
              <a:buChar char="•"/>
            </a:pPr>
            <a:endParaRPr lang="en-US" sz="1700"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38</a:t>
            </a:fld>
            <a:endParaRPr lang="en-US"/>
          </a:p>
        </p:txBody>
      </p:sp>
    </p:spTree>
    <p:extLst>
      <p:ext uri="{BB962C8B-B14F-4D97-AF65-F5344CB8AC3E}">
        <p14:creationId xmlns:p14="http://schemas.microsoft.com/office/powerpoint/2010/main" val="37991336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261938"/>
            <a:ext cx="4691062" cy="3519487"/>
          </a:xfrm>
        </p:spPr>
      </p:sp>
      <p:sp>
        <p:nvSpPr>
          <p:cNvPr id="3" name="Notes Placeholder 2"/>
          <p:cNvSpPr>
            <a:spLocks noGrp="1"/>
          </p:cNvSpPr>
          <p:nvPr>
            <p:ph type="body" idx="1"/>
          </p:nvPr>
        </p:nvSpPr>
        <p:spPr>
          <a:xfrm>
            <a:off x="262879" y="3930170"/>
            <a:ext cx="6653192" cy="4890029"/>
          </a:xfrm>
        </p:spPr>
        <p:txBody>
          <a:bodyPr/>
          <a:lstStyle/>
          <a:p>
            <a:r>
              <a:rPr lang="en-US" dirty="0"/>
              <a:t>There is an excellent explanation of the new law and frequently asked questions available at: </a:t>
            </a:r>
          </a:p>
          <a:p>
            <a:r>
              <a:rPr lang="en-US" dirty="0">
                <a:hlinkClick r:id="rId3"/>
              </a:rPr>
              <a:t>https://bit.ly/3Io9v5J</a:t>
            </a:r>
            <a:r>
              <a:rPr lang="en-US" dirty="0"/>
              <a:t>.</a:t>
            </a:r>
          </a:p>
          <a:p>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39</a:t>
            </a:fld>
            <a:endParaRPr lang="en-US"/>
          </a:p>
        </p:txBody>
      </p:sp>
    </p:spTree>
    <p:extLst>
      <p:ext uri="{BB962C8B-B14F-4D97-AF65-F5344CB8AC3E}">
        <p14:creationId xmlns:p14="http://schemas.microsoft.com/office/powerpoint/2010/main" val="2902094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0F02BD0-4DC3-269F-5B46-42F6308D48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AE62853E-DBA4-4C17-ACF5-412C9AD1EC91}" type="slidenum">
              <a:rPr lang="en-US" altLang="en-US"/>
              <a:pPr/>
              <a:t>4</a:t>
            </a:fld>
            <a:endParaRPr lang="en-US" altLang="en-US"/>
          </a:p>
        </p:txBody>
      </p:sp>
      <p:sp>
        <p:nvSpPr>
          <p:cNvPr id="8195" name="Rectangle 2">
            <a:extLst>
              <a:ext uri="{FF2B5EF4-FFF2-40B4-BE49-F238E27FC236}">
                <a16:creationId xmlns:a16="http://schemas.microsoft.com/office/drawing/2014/main" id="{AABC1B98-55ED-2854-05D1-C435A9CD8F1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1119034-3C68-97A3-7164-F09B5A1CBC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The first impression most people get of us, the Auxiliary, is in a boating class. The members involved in Public Education (PE) are front-line ambassadors.</a:t>
            </a:r>
          </a:p>
          <a:p>
            <a:pPr eaLnBrk="1" hangingPunct="1"/>
            <a:endParaRPr lang="en-US" altLang="en-US" dirty="0"/>
          </a:p>
          <a:p>
            <a:pPr eaLnBrk="1" hangingPunct="1"/>
            <a:r>
              <a:rPr lang="en-US" altLang="en-US" dirty="0"/>
              <a:t>The ability to present our organization as a team of professionals largely rests on the shoulders of our instructors.</a:t>
            </a:r>
          </a:p>
          <a:p>
            <a:pPr eaLnBrk="1" hangingPunct="1"/>
            <a:endParaRPr lang="en-US" altLang="en-US" dirty="0"/>
          </a:p>
          <a:p>
            <a:pPr eaLnBrk="1" hangingPunct="1"/>
            <a:r>
              <a:rPr lang="en-US" altLang="en-US" dirty="0"/>
              <a:t>Likewise, once a new member has been recruited and joined a flotilla, the satisfaction they derive from membership is mainly proportional to the quality of the training they receive. Our member training instructors are also front-line ambassadors.</a:t>
            </a:r>
          </a:p>
          <a:p>
            <a:pPr eaLnBrk="1" hangingPunct="1"/>
            <a:endParaRPr lang="en-US" altLang="en-US" dirty="0"/>
          </a:p>
          <a:p>
            <a:pPr defTabSz="445679">
              <a:defRPr/>
            </a:pPr>
            <a:r>
              <a:rPr lang="en-US" altLang="en-US" dirty="0"/>
              <a:t>Our organization’s first impression rests largely on our instructors.</a:t>
            </a:r>
          </a:p>
          <a:p>
            <a:pPr defTabSz="445679">
              <a:defRPr/>
            </a:pPr>
            <a:endParaRPr lang="en-US" altLang="en-US" dirty="0"/>
          </a:p>
          <a:p>
            <a:pPr defTabSz="445679">
              <a:defRPr/>
            </a:pPr>
            <a:r>
              <a:rPr lang="en-US" altLang="en-US" dirty="0"/>
              <a:t>New member satisfaction = the quality of the training received.</a:t>
            </a:r>
          </a:p>
          <a:p>
            <a:pPr defTabSz="445679">
              <a:defRPr/>
            </a:pPr>
            <a:endParaRPr lang="en-US" altLang="en-US" dirty="0"/>
          </a:p>
          <a:p>
            <a:pPr eaLnBrk="1" hangingPunct="1"/>
            <a:r>
              <a:rPr lang="en-US" altLang="en-US" dirty="0"/>
              <a:t>The high quality of both PE and MT Instructors results in Recruiting and Retention!</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9589701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5088" y="261938"/>
            <a:ext cx="4691062" cy="3519487"/>
          </a:xfrm>
        </p:spPr>
      </p:sp>
      <p:sp>
        <p:nvSpPr>
          <p:cNvPr id="3" name="Notes Placeholder 2"/>
          <p:cNvSpPr>
            <a:spLocks noGrp="1"/>
          </p:cNvSpPr>
          <p:nvPr>
            <p:ph type="body" idx="1"/>
          </p:nvPr>
        </p:nvSpPr>
        <p:spPr>
          <a:xfrm>
            <a:off x="147968" y="3781469"/>
            <a:ext cx="6815787" cy="5267950"/>
          </a:xfrm>
        </p:spPr>
        <p:txBody>
          <a:bodyPr/>
          <a:lstStyle/>
          <a:p>
            <a:pPr marL="171939" indent="-171939">
              <a:buFont typeface="Arial" panose="020B0604020202020204" pitchFamily="34" charset="0"/>
              <a:buChar char="•"/>
            </a:pPr>
            <a:r>
              <a:rPr lang="en-US" dirty="0"/>
              <a:t>While statistics are not kept on deaths and injuries related to runaway boats (boats where the occupants are ejected from the vessel while the vessel has propulsion), </a:t>
            </a:r>
            <a:r>
              <a:rPr lang="en-US" dirty="0">
                <a:hlinkClick r:id="rId3"/>
              </a:rPr>
              <a:t>the USCG has periodically analyzed their data and found dozens of deaths and injuries they believe could have been avoided through the use of engine cut off devices.</a:t>
            </a:r>
            <a:r>
              <a:rPr lang="en-US" dirty="0"/>
              <a:t> </a:t>
            </a:r>
          </a:p>
          <a:p>
            <a:pPr marL="171939" indent="-171939">
              <a:buFont typeface="Arial" panose="020B0604020202020204" pitchFamily="34" charset="0"/>
              <a:buChar char="•"/>
            </a:pPr>
            <a:r>
              <a:rPr lang="en-US" dirty="0"/>
              <a:t>The hope is that increased placement of engine shut-off devices and continued education will lead more boaters to use these safety devices.</a:t>
            </a:r>
          </a:p>
          <a:p>
            <a:pPr marL="171939" indent="-171939">
              <a:buFont typeface="Arial" panose="020B0604020202020204" pitchFamily="34" charset="0"/>
              <a:buChar char="•"/>
            </a:pPr>
            <a:r>
              <a:rPr lang="en-US" dirty="0"/>
              <a:t>This will put more engine cut-off switches on more small craft, hopefully reducing deaths and injuries from “circle of death” incidents. </a:t>
            </a:r>
          </a:p>
          <a:p>
            <a:pPr marL="171939" indent="-171939">
              <a:buFont typeface="Arial" panose="020B0604020202020204" pitchFamily="34" charset="0"/>
              <a:buChar char="•"/>
            </a:pPr>
            <a:r>
              <a:rPr lang="en-US" dirty="0"/>
              <a:t>During the three years of 2018 to 2020, Congress passed two laws requiring, first, that manufacturers install engine cut-off switches on recreational vessels and, second, that recreational vessel operators use those engine cut-off switches. The laws that have placed these requirements on recreational vessel manufacturers and operators are found in the United States Code (USC), as opposed to the Code of Federal Regulations (CFR), where these requirements are typically found. These new laws will improve safety for all recreational boaters by reducing the potential for propeller injuries to recreational vessel operators, other users of the nation’s waterways, and marine law enforcement officers responsible for responding to runaway boats. </a:t>
            </a:r>
          </a:p>
          <a:p>
            <a:pPr marL="171939" indent="-171939">
              <a:buFont typeface="Arial" panose="020B0604020202020204" pitchFamily="34" charset="0"/>
              <a:buChar char="•"/>
            </a:pPr>
            <a:r>
              <a:rPr lang="en-US" dirty="0"/>
              <a:t>More specifically, Section 503 of the LoBiondo Coast Guard Authorization Act of 2018 created 46 USC 4312 to require a manufacturer, distributor, or dealer that installs propulsion machinery and associated starting controls on a covered recreational vessel (less than 26 feet long and capable of 115 pounds of static thrust) to equip the vessel with an ECOS per compliant with </a:t>
            </a:r>
            <a:r>
              <a:rPr lang="en-US" dirty="0" err="1"/>
              <a:t>ABYC</a:t>
            </a:r>
            <a:r>
              <a:rPr lang="en-US" dirty="0"/>
              <a:t> Standard A-33. </a:t>
            </a:r>
          </a:p>
          <a:p>
            <a:pPr marL="171939" indent="-171939">
              <a:buFont typeface="Arial" panose="020B0604020202020204" pitchFamily="34" charset="0"/>
              <a:buChar char="•"/>
            </a:pPr>
            <a:r>
              <a:rPr lang="en-US" dirty="0"/>
              <a:t>Section 8316 of the National Defense Authorization Act of 2021 amended 46 USC 4312 to require individuals operating those recreational vessels covered by the installation requirement to use ECOS links, except if the main helm is within an enclosed cabin or the vessel does not have and is not required to have an ECOS. It provides a penalty of $100, $250, and $500 for the first, second, and third offenses, respectively. The law went into effect on April 1, 2021. This requirement is referred to as the “use requirement.” </a:t>
            </a:r>
          </a:p>
          <a:p>
            <a:pPr marL="171939" indent="-171939">
              <a:buFont typeface="Arial" panose="020B0604020202020204" pitchFamily="34" charset="0"/>
              <a:buChar char="•"/>
            </a:pPr>
            <a:endParaRPr lang="en-US" dirty="0"/>
          </a:p>
          <a:p>
            <a:pPr marL="171939" indent="-171939">
              <a:buFont typeface="Arial" panose="020B0604020202020204" pitchFamily="34" charset="0"/>
              <a:buChar char="•"/>
            </a:pPr>
            <a:endParaRPr lang="en-US" dirty="0"/>
          </a:p>
          <a:p>
            <a:pPr marL="171939" indent="-171939">
              <a:buFont typeface="Arial" panose="020B0604020202020204" pitchFamily="34" charset="0"/>
              <a:buChar char="•"/>
            </a:pPr>
            <a:endParaRPr lang="en-US" dirty="0">
              <a:solidFill>
                <a:schemeClr val="accent6"/>
              </a:solidFill>
            </a:endParaRPr>
          </a:p>
        </p:txBody>
      </p:sp>
      <p:sp>
        <p:nvSpPr>
          <p:cNvPr id="4" name="Slide Number Placeholder 3"/>
          <p:cNvSpPr>
            <a:spLocks noGrp="1"/>
          </p:cNvSpPr>
          <p:nvPr>
            <p:ph type="sldNum" sz="quarter" idx="10"/>
          </p:nvPr>
        </p:nvSpPr>
        <p:spPr>
          <a:xfrm>
            <a:off x="6510603" y="9126132"/>
            <a:ext cx="590231" cy="260714"/>
          </a:xfrm>
        </p:spPr>
        <p:txBody>
          <a:bodyPr/>
          <a:lstStyle/>
          <a:p>
            <a:fld id="{3545BD42-980D-744B-92F5-F9BFE4DB3F6C}" type="slidenum">
              <a:rPr lang="en-US" smtClean="0"/>
              <a:t>40</a:t>
            </a:fld>
            <a:endParaRPr lang="en-US" dirty="0"/>
          </a:p>
        </p:txBody>
      </p:sp>
    </p:spTree>
    <p:extLst>
      <p:ext uri="{BB962C8B-B14F-4D97-AF65-F5344CB8AC3E}">
        <p14:creationId xmlns:p14="http://schemas.microsoft.com/office/powerpoint/2010/main" val="18764341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939" indent="-17193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545BD42-980D-744B-92F5-F9BFE4DB3F6C}" type="slidenum">
              <a:rPr lang="en-US" smtClean="0"/>
              <a:t>41</a:t>
            </a:fld>
            <a:endParaRPr lang="en-US"/>
          </a:p>
        </p:txBody>
      </p:sp>
    </p:spTree>
    <p:extLst>
      <p:ext uri="{BB962C8B-B14F-4D97-AF65-F5344CB8AC3E}">
        <p14:creationId xmlns:p14="http://schemas.microsoft.com/office/powerpoint/2010/main" val="10478821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A97AE25-B9E1-0303-E43C-55A65084B2C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2BA4C665-AB77-4AE5-99F7-AB8247231F65}" type="slidenum">
              <a:rPr lang="en-US" altLang="en-US"/>
              <a:pPr/>
              <a:t>42</a:t>
            </a:fld>
            <a:endParaRPr lang="en-US" altLang="en-US"/>
          </a:p>
        </p:txBody>
      </p:sp>
      <p:sp>
        <p:nvSpPr>
          <p:cNvPr id="65539" name="Rectangle 2">
            <a:extLst>
              <a:ext uri="{FF2B5EF4-FFF2-40B4-BE49-F238E27FC236}">
                <a16:creationId xmlns:a16="http://schemas.microsoft.com/office/drawing/2014/main" id="{7EF6A94B-8E0A-B917-C9D8-C118C2293FB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7404FD91-F1DE-EF3F-D435-D861FE08A4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Never lose the desire to improve. Whether you are an instructor in public education, member training, or engaged in mentoring in any of the flotilla missions, the satisfaction you and those you teach depends on the quality of your instruction.</a:t>
            </a:r>
          </a:p>
          <a:p>
            <a:pPr eaLnBrk="1" hangingPunct="1"/>
            <a:endParaRPr lang="en-US" altLang="en-US" dirty="0"/>
          </a:p>
          <a:p>
            <a:pPr eaLnBrk="1" hangingPunct="1"/>
            <a:r>
              <a:rPr lang="en-US" altLang="en-US" dirty="0"/>
              <a:t>Continue to practice and find ways to improve!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939" indent="-171939">
              <a:buFont typeface="Arial" panose="020B0604020202020204" pitchFamily="34" charset="0"/>
              <a:buChar char="•"/>
            </a:pPr>
            <a:endParaRPr lang="en-US" b="1" dirty="0"/>
          </a:p>
        </p:txBody>
      </p:sp>
      <p:sp>
        <p:nvSpPr>
          <p:cNvPr id="4" name="Slide Number Placeholder 3"/>
          <p:cNvSpPr>
            <a:spLocks noGrp="1"/>
          </p:cNvSpPr>
          <p:nvPr>
            <p:ph type="sldNum" sz="quarter" idx="10"/>
          </p:nvPr>
        </p:nvSpPr>
        <p:spPr/>
        <p:txBody>
          <a:bodyPr/>
          <a:lstStyle/>
          <a:p>
            <a:fld id="{3545BD42-980D-744B-92F5-F9BFE4DB3F6C}" type="slidenum">
              <a:rPr lang="en-US" smtClean="0"/>
              <a:t>43</a:t>
            </a:fld>
            <a:endParaRPr lang="en-US"/>
          </a:p>
        </p:txBody>
      </p:sp>
    </p:spTree>
    <p:extLst>
      <p:ext uri="{BB962C8B-B14F-4D97-AF65-F5344CB8AC3E}">
        <p14:creationId xmlns:p14="http://schemas.microsoft.com/office/powerpoint/2010/main" val="42038786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939" indent="-171939">
              <a:buFont typeface="Arial" panose="020B0604020202020204" pitchFamily="34" charset="0"/>
              <a:buChar char="•"/>
            </a:pPr>
            <a:r>
              <a:rPr lang="en-US" dirty="0"/>
              <a:t>It’s the policy of the CG Auxiliary that we solve issues at the lowest level. If the problem, question, or matter cannot be handled at this lower level, follow the Chain and press the issue higher. </a:t>
            </a:r>
          </a:p>
          <a:p>
            <a:pPr marL="171939" indent="-171939" defTabSz="458506">
              <a:buFont typeface="Arial" panose="020B0604020202020204" pitchFamily="34" charset="0"/>
              <a:buChar char="•"/>
            </a:pPr>
            <a:r>
              <a:rPr lang="en-US" dirty="0"/>
              <a:t>All issues should be solved at the lowest possible level and elevated as needed through the chain of leadership and management to address the issue. It is NOT appropriate to go outside our organization for answers to education-related problems unless specifically instructed by the staff of the Education Directorate. Inquiries posed outside our organization confuse our partners and delay a proper response. </a:t>
            </a:r>
          </a:p>
          <a:p>
            <a:pPr marL="171939" indent="-171939" defTabSz="458506">
              <a:buFont typeface="Arial" panose="020B0604020202020204" pitchFamily="34" charset="0"/>
              <a:buChar char="•"/>
            </a:pPr>
            <a:r>
              <a:rPr lang="en-US" dirty="0"/>
              <a:t>The entire staff of the E Directorate is standing by to answer any education questions that cannot be answered at a lower level. </a:t>
            </a:r>
          </a:p>
          <a:p>
            <a:pPr marL="171939" indent="-171939" defTabSz="458506">
              <a:buFont typeface="Arial" panose="020B0604020202020204" pitchFamily="34" charset="0"/>
              <a:buChar char="•"/>
            </a:pPr>
            <a:endParaRPr lang="en-US" dirty="0"/>
          </a:p>
          <a:p>
            <a:pPr marL="171939" indent="-171939" defTabSz="458506">
              <a:buFont typeface="Arial" panose="020B0604020202020204" pitchFamily="34" charset="0"/>
              <a:buChar char="•"/>
            </a:pPr>
            <a:r>
              <a:rPr lang="en-US" dirty="0"/>
              <a:t>The E-Directorate also maintains a feedback email address to assist members with answers they could not find anywhere else within the Auxiliary.</a:t>
            </a:r>
          </a:p>
          <a:p>
            <a:pPr marL="171939" indent="-171939">
              <a:buFont typeface="Arial" panose="020B0604020202020204" pitchFamily="34" charset="0"/>
              <a:buChar char="•"/>
            </a:pPr>
            <a:endParaRPr lang="en-US" dirty="0"/>
          </a:p>
          <a:p>
            <a:pPr marL="171939" indent="-171939" defTabSz="458506">
              <a:buFont typeface="Arial" panose="020B0604020202020204" pitchFamily="34" charset="0"/>
              <a:buChar char="•"/>
            </a:pPr>
            <a:r>
              <a:rPr lang="en-US" b="1" dirty="0"/>
              <a:t>Members must understand that they are not to contact the Chief Director’s office or anyone outside the CG Auxiliary Chain of Leadership and Management. Any requests outside the Chain unnecessarily tie up resources answering these questions at BSX, NASBLA, and the BLA offices for internal Auxiliary queries. At the very least, it paints the Auxiliary as undisciplined and unable to communicate internally. At worst, it threatens our credibility at a national level with these national partners, which can have significant ramifications on future relationships.</a:t>
            </a:r>
          </a:p>
          <a:p>
            <a:endParaRPr lang="en-US" sz="2300" b="1" dirty="0">
              <a:solidFill>
                <a:schemeClr val="accent6"/>
              </a:solidFill>
              <a:latin typeface="+mj-lt"/>
              <a:ea typeface="+mj-ea"/>
              <a:cs typeface="+mj-cs"/>
            </a:endParaRPr>
          </a:p>
          <a:p>
            <a:r>
              <a:rPr lang="en-US" dirty="0"/>
              <a:t>You may email the E-Directorate at:</a:t>
            </a:r>
          </a:p>
          <a:p>
            <a:r>
              <a:rPr lang="en-US" sz="2300" b="1" dirty="0">
                <a:solidFill>
                  <a:schemeClr val="accent6"/>
                </a:solidFill>
                <a:latin typeface="+mj-lt"/>
                <a:ea typeface="+mj-ea"/>
                <a:cs typeface="+mj-cs"/>
              </a:rPr>
              <a:t> </a:t>
            </a:r>
            <a:r>
              <a:rPr lang="en-US" dirty="0">
                <a:hlinkClick r:id="rId3"/>
              </a:rPr>
              <a:t>pe.feedback@cgauxnet.us</a:t>
            </a:r>
            <a:endParaRPr lang="en-US" dirty="0">
              <a:solidFill>
                <a:schemeClr val="accent6"/>
              </a:solidFill>
              <a:latin typeface="+mj-lt"/>
              <a:ea typeface="+mj-ea"/>
              <a:cs typeface="+mj-cs"/>
            </a:endParaRPr>
          </a:p>
          <a:p>
            <a:pPr marL="171939" indent="-171939">
              <a:buFont typeface="Arial" panose="020B0604020202020204" pitchFamily="34" charset="0"/>
              <a:buChar char="•"/>
            </a:pPr>
            <a:endParaRPr lang="en-US" sz="2400" b="1" dirty="0">
              <a:solidFill>
                <a:schemeClr val="accent6"/>
              </a:solidFill>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44</a:t>
            </a:fld>
            <a:endParaRPr lang="en-US"/>
          </a:p>
        </p:txBody>
      </p:sp>
    </p:spTree>
    <p:extLst>
      <p:ext uri="{BB962C8B-B14F-4D97-AF65-F5344CB8AC3E}">
        <p14:creationId xmlns:p14="http://schemas.microsoft.com/office/powerpoint/2010/main" val="266711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E0F02BD0-4DC3-269F-5B46-42F6308D48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AE62853E-DBA4-4C17-ACF5-412C9AD1EC91}" type="slidenum">
              <a:rPr lang="en-US" altLang="en-US"/>
              <a:pPr/>
              <a:t>5</a:t>
            </a:fld>
            <a:endParaRPr lang="en-US" altLang="en-US"/>
          </a:p>
        </p:txBody>
      </p:sp>
      <p:sp>
        <p:nvSpPr>
          <p:cNvPr id="8195" name="Rectangle 2">
            <a:extLst>
              <a:ext uri="{FF2B5EF4-FFF2-40B4-BE49-F238E27FC236}">
                <a16:creationId xmlns:a16="http://schemas.microsoft.com/office/drawing/2014/main" id="{AABC1B98-55ED-2854-05D1-C435A9CD8F1C}"/>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11119034-3C68-97A3-7164-F09B5A1CBC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45679">
              <a:defRPr/>
            </a:pPr>
            <a:r>
              <a:rPr lang="en-US" altLang="en-US" dirty="0"/>
              <a:t>Our organization’s first impression rests largely on our instructors.</a:t>
            </a:r>
          </a:p>
          <a:p>
            <a:pPr defTabSz="445679">
              <a:defRPr/>
            </a:pPr>
            <a:endParaRPr lang="en-US" altLang="en-US" dirty="0"/>
          </a:p>
          <a:p>
            <a:pPr defTabSz="445679">
              <a:defRPr/>
            </a:pPr>
            <a:r>
              <a:rPr lang="en-US" altLang="en-US" dirty="0"/>
              <a:t>New member satisfaction = the quality of the training received.</a:t>
            </a:r>
          </a:p>
          <a:p>
            <a:pPr defTabSz="445679">
              <a:defRPr/>
            </a:pPr>
            <a:endParaRPr lang="en-US" altLang="en-US" dirty="0"/>
          </a:p>
          <a:p>
            <a:pPr eaLnBrk="1" hangingPunct="1"/>
            <a:r>
              <a:rPr lang="en-US" altLang="en-US" dirty="0"/>
              <a:t>The high quality of both PE and MT Instructors results in Recruiting and Retention!</a:t>
            </a:r>
          </a:p>
          <a:p>
            <a:pPr eaLnBrk="1" hangingPunct="1"/>
            <a:endParaRPr lang="en-US" altLang="en-US" dirty="0"/>
          </a:p>
          <a:p>
            <a:pPr eaLnBrk="1" hangingPunct="1"/>
            <a:r>
              <a:rPr lang="en-US" altLang="en-US" dirty="0"/>
              <a:t>Instructors need to teach, train, study, and practice constantly. While two hours of instruction are all that are required to retain certification, instructors are highly encouraged to go beyond the minimum. Proficiency and effectiveness come with practice – practice teaching students. Consider setting a personal goal of substantially increasing your instructional hours over the previous year.</a:t>
            </a:r>
          </a:p>
          <a:p>
            <a:pPr defTabSz="445679">
              <a:defRPr/>
            </a:pPr>
            <a:endParaRPr lang="en-US" altLang="en-US" dirty="0"/>
          </a:p>
          <a:p>
            <a:pPr defTabSz="445679">
              <a:defRPr/>
            </a:pPr>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6948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338138"/>
            <a:ext cx="3973512" cy="2981325"/>
          </a:xfrm>
        </p:spPr>
      </p:sp>
      <p:sp>
        <p:nvSpPr>
          <p:cNvPr id="3" name="Notes Placeholder 2"/>
          <p:cNvSpPr>
            <a:spLocks noGrp="1"/>
          </p:cNvSpPr>
          <p:nvPr>
            <p:ph type="body" idx="1"/>
          </p:nvPr>
        </p:nvSpPr>
        <p:spPr>
          <a:xfrm>
            <a:off x="262878" y="3395322"/>
            <a:ext cx="6576719" cy="5730504"/>
          </a:xfrm>
        </p:spPr>
        <p:txBody>
          <a:bodyPr/>
          <a:lstStyle/>
          <a:p>
            <a:r>
              <a:rPr lang="en-US" dirty="0"/>
              <a:t>This workshop is designed to assist all members involved with Public Education and Member Training: Staff Officers for Public Education at all levels, Instructors, and their elected officers. The material in this presentation will provide the member with ways to improve class presentations and take advantage of the material on the Public Education Directorate website.</a:t>
            </a:r>
          </a:p>
          <a:p>
            <a:endParaRPr lang="en-US" dirty="0"/>
          </a:p>
          <a:p>
            <a:r>
              <a:rPr lang="en-US" dirty="0"/>
              <a:t>Emphasis will be on the items listed, including:</a:t>
            </a:r>
          </a:p>
          <a:p>
            <a:pPr marL="278549" indent="-278549">
              <a:buFont typeface="Arial" panose="020B0604020202020204" pitchFamily="34" charset="0"/>
              <a:buChar char="•"/>
            </a:pPr>
            <a:r>
              <a:rPr lang="en-US" dirty="0"/>
              <a:t>Responsibility of our Instructors when conducting classes and how to</a:t>
            </a:r>
            <a:r>
              <a:rPr lang="en-US" altLang="en-US" dirty="0"/>
              <a:t> retain members through training.</a:t>
            </a:r>
          </a:p>
          <a:p>
            <a:pPr marL="278549" indent="-278549">
              <a:buFont typeface="Arial" panose="020B0604020202020204" pitchFamily="34" charset="0"/>
              <a:buChar char="•"/>
            </a:pPr>
            <a:r>
              <a:rPr lang="en-US" dirty="0">
                <a:cs typeface="Arial" panose="020B0604020202020204" pitchFamily="34" charset="0"/>
              </a:rPr>
              <a:t>E-Directorate Website Navigation – the pages have been reorganized and enhanced. The Public Education Directorate is constantly adding new material to the website. Members are encouraged to regularly check the What’s New section on the left menu of the Home Page.</a:t>
            </a:r>
          </a:p>
          <a:p>
            <a:pPr marL="278549" indent="-278549">
              <a:buFont typeface="Arial" panose="020B0604020202020204" pitchFamily="34" charset="0"/>
              <a:buChar char="•"/>
            </a:pPr>
            <a:r>
              <a:rPr lang="en-US" dirty="0">
                <a:cs typeface="Arial" panose="020B0604020202020204" pitchFamily="34" charset="0"/>
              </a:rPr>
              <a:t>Virtual Classes via Videoconferencing – this will cover the current situation relative to the offering of virtual classes.</a:t>
            </a:r>
          </a:p>
          <a:p>
            <a:pPr marL="278549" indent="-278549">
              <a:buFont typeface="Arial" panose="020B0604020202020204" pitchFamily="34" charset="0"/>
              <a:buChar char="•"/>
            </a:pPr>
            <a:r>
              <a:rPr lang="en-US" dirty="0">
                <a:cs typeface="Arial" panose="020B0604020202020204" pitchFamily="34" charset="0"/>
              </a:rPr>
              <a:t>Marketing Our Classes – this area will provide concrete suggestions for marketing our PE classes by forming flotilla Recreational Boating Safety (RBS) committees and working with our RBS partners. It also includes </a:t>
            </a:r>
            <a:r>
              <a:rPr lang="en-US" altLang="en-US" dirty="0"/>
              <a:t>ways to publicize our courses.</a:t>
            </a:r>
            <a:endParaRPr lang="en-US" dirty="0">
              <a:cs typeface="Arial" panose="020B0604020202020204" pitchFamily="34" charset="0"/>
            </a:endParaRPr>
          </a:p>
          <a:p>
            <a:pPr marL="278549" indent="-278549">
              <a:buFont typeface="Arial" panose="020B0604020202020204" pitchFamily="34" charset="0"/>
              <a:buChar char="•"/>
            </a:pPr>
            <a:r>
              <a:rPr lang="en-US" dirty="0">
                <a:cs typeface="Arial" panose="020B0604020202020204" pitchFamily="34" charset="0"/>
              </a:rPr>
              <a:t>Instructor Development 2020 – this section will introduce the ID2020 program and the related Performance Qualification Standard (PQS). </a:t>
            </a:r>
            <a:r>
              <a:rPr lang="en-US" altLang="en-US" dirty="0"/>
              <a:t>To update the instructor - PE and MT programs and resources.</a:t>
            </a:r>
          </a:p>
          <a:p>
            <a:pPr marL="278549" indent="-278549">
              <a:buFont typeface="Arial" panose="020B0604020202020204" pitchFamily="34" charset="0"/>
              <a:buChar char="•"/>
            </a:pPr>
            <a:r>
              <a:rPr lang="en-US" dirty="0">
                <a:cs typeface="Arial" panose="020B0604020202020204" pitchFamily="34" charset="0"/>
              </a:rPr>
              <a:t>Maxim Award – The winners of the 2021 activity have been selected and announced. It’s now time to get the 2022 packages in.</a:t>
            </a:r>
          </a:p>
          <a:p>
            <a:pPr marL="278549" indent="-278549">
              <a:buFont typeface="Arial" panose="020B0604020202020204" pitchFamily="34" charset="0"/>
              <a:buChar char="•"/>
            </a:pPr>
            <a:r>
              <a:rPr lang="en-US" dirty="0">
                <a:cs typeface="Arial" panose="020B0604020202020204" pitchFamily="34" charset="0"/>
              </a:rPr>
              <a:t>AUXDATA II has been updated to show better what PE courses are being taught and how.</a:t>
            </a:r>
          </a:p>
          <a:p>
            <a:pPr marL="334181" indent="-334181">
              <a:buFont typeface="Arial" panose="020B0604020202020204" pitchFamily="34" charset="0"/>
              <a:buChar char="•"/>
            </a:pPr>
            <a:endParaRPr lang="en-US" sz="13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6</a:t>
            </a:fld>
            <a:endParaRPr lang="en-US"/>
          </a:p>
        </p:txBody>
      </p:sp>
    </p:spTree>
    <p:extLst>
      <p:ext uri="{BB962C8B-B14F-4D97-AF65-F5344CB8AC3E}">
        <p14:creationId xmlns:p14="http://schemas.microsoft.com/office/powerpoint/2010/main" val="642703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7488" y="338138"/>
            <a:ext cx="3973512" cy="2981325"/>
          </a:xfrm>
        </p:spPr>
      </p:sp>
      <p:sp>
        <p:nvSpPr>
          <p:cNvPr id="3" name="Notes Placeholder 2"/>
          <p:cNvSpPr>
            <a:spLocks noGrp="1"/>
          </p:cNvSpPr>
          <p:nvPr>
            <p:ph type="body" idx="1"/>
          </p:nvPr>
        </p:nvSpPr>
        <p:spPr>
          <a:xfrm>
            <a:off x="262878" y="3395322"/>
            <a:ext cx="6576719" cy="5730504"/>
          </a:xfrm>
        </p:spPr>
        <p:txBody>
          <a:bodyPr/>
          <a:lstStyle/>
          <a:p>
            <a:endParaRPr lang="en-US" sz="800" dirty="0"/>
          </a:p>
          <a:p>
            <a:pPr marL="334181" indent="-334181">
              <a:buFont typeface="Arial" panose="020B0604020202020204" pitchFamily="34" charset="0"/>
              <a:buChar char="•"/>
            </a:pPr>
            <a:r>
              <a:rPr lang="en-US" dirty="0">
                <a:cs typeface="Arial" panose="020B0604020202020204" pitchFamily="34" charset="0"/>
              </a:rPr>
              <a:t>Boat America – Review of Boat America resources.</a:t>
            </a:r>
          </a:p>
          <a:p>
            <a:pPr marL="334181" indent="-334181">
              <a:buFont typeface="Arial" panose="020B0604020202020204" pitchFamily="34" charset="0"/>
              <a:buChar char="•"/>
            </a:pPr>
            <a:r>
              <a:rPr lang="en-US" dirty="0">
                <a:cs typeface="Arial" panose="020B0604020202020204" pitchFamily="34" charset="0"/>
              </a:rPr>
              <a:t>Spanish Language Classes – when reviewing boating accident and fatality statistics, it became apparent that the Hispanic and Latin population was underserved. The E-Directorate has responded with several translations.</a:t>
            </a:r>
          </a:p>
          <a:p>
            <a:pPr marL="334181" indent="-334181">
              <a:buFont typeface="Arial" panose="020B0604020202020204" pitchFamily="34" charset="0"/>
              <a:buChar char="•"/>
            </a:pPr>
            <a:r>
              <a:rPr lang="en-US" dirty="0">
                <a:cs typeface="Arial" panose="020B0604020202020204" pitchFamily="34" charset="0"/>
              </a:rPr>
              <a:t>How-to for a PE Officer – many Flotilla Staff Officers-Public Education are new to the position. This section will present an overview of resources available on the E-Directorate website.</a:t>
            </a:r>
          </a:p>
          <a:p>
            <a:pPr marL="334181" indent="-334181">
              <a:buFont typeface="Arial" panose="020B0604020202020204" pitchFamily="34" charset="0"/>
              <a:buChar char="•"/>
            </a:pPr>
            <a:r>
              <a:rPr lang="en-US" dirty="0">
                <a:cs typeface="Arial" panose="020B0604020202020204" pitchFamily="34" charset="0"/>
              </a:rPr>
              <a:t>Recertifying after REYR – if an instructor has gone REYR (Yearly Requirement Not Met), here are instructions on re-certifying.</a:t>
            </a:r>
          </a:p>
          <a:p>
            <a:pPr marL="334181" indent="-334181">
              <a:buFont typeface="Arial" panose="020B0604020202020204" pitchFamily="34" charset="0"/>
              <a:buChar char="•"/>
            </a:pPr>
            <a:r>
              <a:rPr lang="en-US" dirty="0">
                <a:cs typeface="Arial" panose="020B0604020202020204" pitchFamily="34" charset="0"/>
              </a:rPr>
              <a:t>Proper uniforms for Public Education Classes.</a:t>
            </a:r>
          </a:p>
          <a:p>
            <a:pPr marL="334181" indent="-334181">
              <a:buFont typeface="Arial" panose="020B0604020202020204" pitchFamily="34" charset="0"/>
              <a:buChar char="•"/>
            </a:pPr>
            <a:r>
              <a:rPr lang="en-US" dirty="0">
                <a:cs typeface="Arial" panose="020B0604020202020204" pitchFamily="34" charset="0"/>
              </a:rPr>
              <a:t>How to parlay the class participants into members. </a:t>
            </a:r>
            <a:r>
              <a:rPr lang="en-US" altLang="en-US" dirty="0"/>
              <a:t>To look at ways to recruit from PE.</a:t>
            </a:r>
          </a:p>
          <a:p>
            <a:pPr marL="334181" indent="-334181">
              <a:buFont typeface="Arial" panose="020B0604020202020204" pitchFamily="34" charset="0"/>
              <a:buChar char="•"/>
            </a:pPr>
            <a:r>
              <a:rPr lang="en-US" dirty="0">
                <a:cs typeface="Arial" panose="020B0604020202020204" pitchFamily="34" charset="0"/>
              </a:rPr>
              <a:t>What’s New – new information on Engine Cut Off Switches (ECOS) and Fire Extinguishers.</a:t>
            </a:r>
          </a:p>
          <a:p>
            <a:pPr marL="334181" indent="-334181">
              <a:buFont typeface="Arial" panose="020B0604020202020204" pitchFamily="34" charset="0"/>
              <a:buChar char="•"/>
            </a:pPr>
            <a:endParaRPr lang="en-US" dirty="0">
              <a:cs typeface="Arial" panose="020B0604020202020204" pitchFamily="34" charset="0"/>
            </a:endParaRPr>
          </a:p>
          <a:p>
            <a:pPr marL="334181" indent="-334181">
              <a:buFont typeface="Arial" panose="020B0604020202020204" pitchFamily="34" charset="0"/>
              <a:buChar char="•"/>
            </a:pPr>
            <a:endParaRPr lang="en-US" sz="13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3545BD42-980D-744B-92F5-F9BFE4DB3F6C}" type="slidenum">
              <a:rPr lang="en-US" smtClean="0"/>
              <a:t>7</a:t>
            </a:fld>
            <a:endParaRPr lang="en-US"/>
          </a:p>
        </p:txBody>
      </p:sp>
    </p:spTree>
    <p:extLst>
      <p:ext uri="{BB962C8B-B14F-4D97-AF65-F5344CB8AC3E}">
        <p14:creationId xmlns:p14="http://schemas.microsoft.com/office/powerpoint/2010/main" val="2026158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16075" y="298450"/>
            <a:ext cx="3703638" cy="2779713"/>
          </a:xfrm>
        </p:spPr>
      </p:sp>
      <p:sp>
        <p:nvSpPr>
          <p:cNvPr id="3" name="Notes Placeholder 2"/>
          <p:cNvSpPr>
            <a:spLocks noGrp="1"/>
          </p:cNvSpPr>
          <p:nvPr>
            <p:ph type="body" idx="1"/>
          </p:nvPr>
        </p:nvSpPr>
        <p:spPr>
          <a:xfrm>
            <a:off x="339353" y="3129492"/>
            <a:ext cx="6576719" cy="5919928"/>
          </a:xfrm>
        </p:spPr>
        <p:txBody>
          <a:bodyPr/>
          <a:lstStyle/>
          <a:p>
            <a:r>
              <a:rPr lang="en-US" dirty="0"/>
              <a:t>The mission of the Public Education Directorate of the US Coast Guard Auxiliary is two-fold: to provide exceptional boating safety education to the American public to reduce loss of life, personal injury, and property damage to recreational boaters; and to deliver the highest possible quality training, resources, and timely materials in support of our flotilla instructors and public education staff officers at every level who are furnishing such boating safety education. </a:t>
            </a:r>
          </a:p>
          <a:p>
            <a:endParaRPr lang="en-US" dirty="0"/>
          </a:p>
          <a:p>
            <a:r>
              <a:rPr lang="en-US" dirty="0"/>
              <a:t>The Public Education Directorate is committed to helping realize those goals by reaching as many people with safe boating information as possible, especially high-risk boaters.</a:t>
            </a:r>
          </a:p>
          <a:p>
            <a:endParaRPr lang="en-US" dirty="0"/>
          </a:p>
          <a:p>
            <a:r>
              <a:rPr lang="en-US" dirty="0"/>
              <a:t>In addition, we have these goals:</a:t>
            </a:r>
          </a:p>
          <a:p>
            <a:endParaRPr lang="en-US" dirty="0"/>
          </a:p>
          <a:p>
            <a:pPr marL="286566" indent="-286566">
              <a:buFont typeface="Arial" panose="020B0604020202020204" pitchFamily="34" charset="0"/>
              <a:buChar char="•"/>
            </a:pPr>
            <a:r>
              <a:rPr lang="en-US" dirty="0"/>
              <a:t>Develop and/or maintain up-to-date and effective educational materials; </a:t>
            </a:r>
          </a:p>
          <a:p>
            <a:pPr marL="286566" indent="-286566">
              <a:buFont typeface="Arial" panose="020B0604020202020204" pitchFamily="34" charset="0"/>
              <a:buChar char="•"/>
            </a:pPr>
            <a:r>
              <a:rPr lang="en-US" dirty="0"/>
              <a:t>Continue to focus on the segment of the boating public most at risk Increase flotilla-taught basic boating safety education by at least 10% annually; </a:t>
            </a:r>
          </a:p>
          <a:p>
            <a:pPr marL="286566" indent="-286566">
              <a:buFont typeface="Arial" panose="020B0604020202020204" pitchFamily="34" charset="0"/>
              <a:buChar char="•"/>
            </a:pPr>
            <a:r>
              <a:rPr lang="en-US" dirty="0"/>
              <a:t>Provide and promote ongoing quality instructor development; </a:t>
            </a:r>
          </a:p>
          <a:p>
            <a:pPr marL="286566" indent="-286566">
              <a:buFont typeface="Arial" panose="020B0604020202020204" pitchFamily="34" charset="0"/>
              <a:buChar char="•"/>
            </a:pPr>
            <a:r>
              <a:rPr lang="en-US" dirty="0"/>
              <a:t>Make use of appropriate technological resources; </a:t>
            </a:r>
          </a:p>
          <a:p>
            <a:pPr marL="286566" indent="-286566">
              <a:buFont typeface="Arial" panose="020B0604020202020204" pitchFamily="34" charset="0"/>
              <a:buChar char="•"/>
            </a:pPr>
            <a:r>
              <a:rPr lang="en-US" dirty="0"/>
              <a:t>Adopt e-learning as a viable way to reach boaters; </a:t>
            </a:r>
          </a:p>
          <a:p>
            <a:pPr marL="286566" indent="-286566">
              <a:buFont typeface="Arial" panose="020B0604020202020204" pitchFamily="34" charset="0"/>
              <a:buChar char="•"/>
            </a:pPr>
            <a:r>
              <a:rPr lang="en-US" dirty="0"/>
              <a:t>Utilize e-learning to challenge and grow our instructor corps; </a:t>
            </a:r>
          </a:p>
          <a:p>
            <a:pPr marL="286566" indent="-286566">
              <a:buFont typeface="Arial" panose="020B0604020202020204" pitchFamily="34" charset="0"/>
              <a:buChar char="•"/>
            </a:pPr>
            <a:r>
              <a:rPr lang="en-US" dirty="0"/>
              <a:t>Partner with outside organizations where applicable to further boating education; </a:t>
            </a:r>
          </a:p>
          <a:p>
            <a:pPr marL="286566" indent="-286566">
              <a:buFont typeface="Arial" panose="020B0604020202020204" pitchFamily="34" charset="0"/>
              <a:buChar char="•"/>
            </a:pPr>
            <a:r>
              <a:rPr lang="en-US" dirty="0"/>
              <a:t>Continue to team with the experience and expertise of the other National Departments to provide solid programs and course content.</a:t>
            </a:r>
          </a:p>
          <a:p>
            <a:endParaRPr lang="en-US" dirty="0"/>
          </a:p>
          <a:p>
            <a:endParaRPr lang="en-US" dirty="0"/>
          </a:p>
          <a:p>
            <a:endParaRPr lang="en-US" sz="1300" dirty="0"/>
          </a:p>
        </p:txBody>
      </p:sp>
      <p:sp>
        <p:nvSpPr>
          <p:cNvPr id="4" name="Slide Number Placeholder 3"/>
          <p:cNvSpPr>
            <a:spLocks noGrp="1"/>
          </p:cNvSpPr>
          <p:nvPr>
            <p:ph type="sldNum" sz="quarter" idx="10"/>
          </p:nvPr>
        </p:nvSpPr>
        <p:spPr/>
        <p:txBody>
          <a:bodyPr/>
          <a:lstStyle/>
          <a:p>
            <a:fld id="{3545BD42-980D-744B-92F5-F9BFE4DB3F6C}" type="slidenum">
              <a:rPr lang="en-US" smtClean="0"/>
              <a:t>8</a:t>
            </a:fld>
            <a:endParaRPr lang="en-US"/>
          </a:p>
        </p:txBody>
      </p:sp>
    </p:spTree>
    <p:extLst>
      <p:ext uri="{BB962C8B-B14F-4D97-AF65-F5344CB8AC3E}">
        <p14:creationId xmlns:p14="http://schemas.microsoft.com/office/powerpoint/2010/main" val="111326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358FB07E-2D16-51D0-F405-11F77CC914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24228" indent="-278549">
              <a:defRPr>
                <a:solidFill>
                  <a:schemeClr val="tx1"/>
                </a:solidFill>
                <a:latin typeface="Arial" panose="020B0604020202020204" pitchFamily="34" charset="0"/>
              </a:defRPr>
            </a:lvl2pPr>
            <a:lvl3pPr marL="1114196" indent="-222839">
              <a:defRPr>
                <a:solidFill>
                  <a:schemeClr val="tx1"/>
                </a:solidFill>
                <a:latin typeface="Arial" panose="020B0604020202020204" pitchFamily="34" charset="0"/>
              </a:defRPr>
            </a:lvl3pPr>
            <a:lvl4pPr marL="1559875" indent="-222839">
              <a:defRPr>
                <a:solidFill>
                  <a:schemeClr val="tx1"/>
                </a:solidFill>
                <a:latin typeface="Arial" panose="020B0604020202020204" pitchFamily="34" charset="0"/>
              </a:defRPr>
            </a:lvl4pPr>
            <a:lvl5pPr marL="2005554" indent="-222839">
              <a:defRPr>
                <a:solidFill>
                  <a:schemeClr val="tx1"/>
                </a:solidFill>
                <a:latin typeface="Arial" panose="020B0604020202020204" pitchFamily="34" charset="0"/>
              </a:defRPr>
            </a:lvl5pPr>
            <a:lvl6pPr marL="2451232" indent="-222839" eaLnBrk="0" fontAlgn="base" hangingPunct="0">
              <a:spcBef>
                <a:spcPct val="0"/>
              </a:spcBef>
              <a:spcAft>
                <a:spcPct val="0"/>
              </a:spcAft>
              <a:defRPr>
                <a:solidFill>
                  <a:schemeClr val="tx1"/>
                </a:solidFill>
                <a:latin typeface="Arial" panose="020B0604020202020204" pitchFamily="34" charset="0"/>
              </a:defRPr>
            </a:lvl6pPr>
            <a:lvl7pPr marL="2896911" indent="-222839" eaLnBrk="0" fontAlgn="base" hangingPunct="0">
              <a:spcBef>
                <a:spcPct val="0"/>
              </a:spcBef>
              <a:spcAft>
                <a:spcPct val="0"/>
              </a:spcAft>
              <a:defRPr>
                <a:solidFill>
                  <a:schemeClr val="tx1"/>
                </a:solidFill>
                <a:latin typeface="Arial" panose="020B0604020202020204" pitchFamily="34" charset="0"/>
              </a:defRPr>
            </a:lvl7pPr>
            <a:lvl8pPr marL="3342589" indent="-222839" eaLnBrk="0" fontAlgn="base" hangingPunct="0">
              <a:spcBef>
                <a:spcPct val="0"/>
              </a:spcBef>
              <a:spcAft>
                <a:spcPct val="0"/>
              </a:spcAft>
              <a:defRPr>
                <a:solidFill>
                  <a:schemeClr val="tx1"/>
                </a:solidFill>
                <a:latin typeface="Arial" panose="020B0604020202020204" pitchFamily="34" charset="0"/>
              </a:defRPr>
            </a:lvl8pPr>
            <a:lvl9pPr marL="3788268" indent="-222839" eaLnBrk="0" fontAlgn="base" hangingPunct="0">
              <a:spcBef>
                <a:spcPct val="0"/>
              </a:spcBef>
              <a:spcAft>
                <a:spcPct val="0"/>
              </a:spcAft>
              <a:defRPr>
                <a:solidFill>
                  <a:schemeClr val="tx1"/>
                </a:solidFill>
                <a:latin typeface="Arial" panose="020B0604020202020204" pitchFamily="34" charset="0"/>
              </a:defRPr>
            </a:lvl9pPr>
          </a:lstStyle>
          <a:p>
            <a:fld id="{D03D1E7E-384E-487D-8D6C-6894444F9861}" type="slidenum">
              <a:rPr lang="en-US" altLang="en-US"/>
              <a:pPr/>
              <a:t>9</a:t>
            </a:fld>
            <a:endParaRPr lang="en-US" altLang="en-US"/>
          </a:p>
        </p:txBody>
      </p:sp>
      <p:sp>
        <p:nvSpPr>
          <p:cNvPr id="14339" name="Rectangle 2">
            <a:extLst>
              <a:ext uri="{FF2B5EF4-FFF2-40B4-BE49-F238E27FC236}">
                <a16:creationId xmlns:a16="http://schemas.microsoft.com/office/drawing/2014/main" id="{E12BBE8E-3A59-0704-0F14-76CD455105DC}"/>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34B5CEA6-7449-CA1B-9D60-5086BE381B6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dirty="0"/>
              <a:t>We need to be reassessing our teaching techniques and lesson plans constantly.</a:t>
            </a:r>
          </a:p>
          <a:p>
            <a:pPr eaLnBrk="1" hangingPunct="1"/>
            <a:endParaRPr lang="en-US" altLang="en-US" dirty="0"/>
          </a:p>
          <a:p>
            <a:pPr eaLnBrk="1" hangingPunct="1"/>
            <a:r>
              <a:rPr lang="en-US" altLang="en-US" dirty="0"/>
              <a:t>Ask other flotilla Instructors to give you a critique of your instruction.</a:t>
            </a:r>
          </a:p>
          <a:p>
            <a:pPr eaLnBrk="1" hangingPunct="1"/>
            <a:endParaRPr lang="en-US" altLang="en-US" dirty="0"/>
          </a:p>
          <a:p>
            <a:pPr eaLnBrk="1" hangingPunct="1"/>
            <a:r>
              <a:rPr lang="en-US" altLang="en-US" dirty="0"/>
              <a:t>Take advantage of any and all training opportunities that will further your knowledge of the subjects you want to teach or mentor.</a:t>
            </a:r>
          </a:p>
        </p:txBody>
      </p:sp>
    </p:spTree>
    <p:extLst>
      <p:ext uri="{BB962C8B-B14F-4D97-AF65-F5344CB8AC3E}">
        <p14:creationId xmlns:p14="http://schemas.microsoft.com/office/powerpoint/2010/main" val="6940306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BAD47A9-8848-4279-8DE0-70F8FACEE60E}"/>
              </a:ext>
            </a:extLst>
          </p:cNvPr>
          <p:cNvSpPr>
            <a:spLocks noGrp="1" noChangeArrowheads="1"/>
          </p:cNvSpPr>
          <p:nvPr>
            <p:ph type="ctrTitle"/>
          </p:nvPr>
        </p:nvSpPr>
        <p:spPr>
          <a:xfrm>
            <a:off x="685800" y="2130425"/>
            <a:ext cx="7772400" cy="1470025"/>
          </a:xfrm>
        </p:spPr>
        <p:txBody>
          <a:bodyPr/>
          <a:lstStyle>
            <a:lvl1pPr>
              <a:defRPr b="0"/>
            </a:lvl1pPr>
          </a:lstStyle>
          <a:p>
            <a:pPr lvl="0"/>
            <a:r>
              <a:rPr lang="en-US" altLang="en-US" noProof="0"/>
              <a:t>Click to edit Master title style</a:t>
            </a:r>
          </a:p>
        </p:txBody>
      </p:sp>
      <p:sp>
        <p:nvSpPr>
          <p:cNvPr id="7171" name="Rectangle 3">
            <a:extLst>
              <a:ext uri="{FF2B5EF4-FFF2-40B4-BE49-F238E27FC236}">
                <a16:creationId xmlns:a16="http://schemas.microsoft.com/office/drawing/2014/main" id="{B1127ED9-123A-49D7-992E-0CA69319DDAE}"/>
              </a:ext>
            </a:extLst>
          </p:cNvPr>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a:t>Click to edit Master subtitle style</a:t>
            </a:r>
          </a:p>
        </p:txBody>
      </p:sp>
      <p:sp>
        <p:nvSpPr>
          <p:cNvPr id="7172" name="Rectangle 4">
            <a:extLst>
              <a:ext uri="{FF2B5EF4-FFF2-40B4-BE49-F238E27FC236}">
                <a16:creationId xmlns:a16="http://schemas.microsoft.com/office/drawing/2014/main" id="{42E198D1-F67A-48FA-8166-5936A84AC627}"/>
              </a:ext>
            </a:extLst>
          </p:cNvPr>
          <p:cNvSpPr>
            <a:spLocks noGrp="1" noChangeArrowheads="1"/>
          </p:cNvSpPr>
          <p:nvPr>
            <p:ph type="dt" sz="half" idx="2"/>
          </p:nvPr>
        </p:nvSpPr>
        <p:spPr>
          <a:xfrm>
            <a:off x="457200" y="6245225"/>
            <a:ext cx="2133600" cy="476250"/>
          </a:xfrm>
        </p:spPr>
        <p:txBody>
          <a:bodyPr/>
          <a:lstStyle>
            <a:lvl1pPr>
              <a:defRPr/>
            </a:lvl1pPr>
          </a:lstStyle>
          <a:p>
            <a:endParaRPr lang="en-US" altLang="en-US"/>
          </a:p>
        </p:txBody>
      </p:sp>
      <p:sp>
        <p:nvSpPr>
          <p:cNvPr id="7173" name="Rectangle 5">
            <a:extLst>
              <a:ext uri="{FF2B5EF4-FFF2-40B4-BE49-F238E27FC236}">
                <a16:creationId xmlns:a16="http://schemas.microsoft.com/office/drawing/2014/main" id="{BFABB2ED-8B71-4184-833C-C08DD2CB502F}"/>
              </a:ext>
            </a:extLst>
          </p:cNvPr>
          <p:cNvSpPr>
            <a:spLocks noGrp="1" noChangeArrowheads="1"/>
          </p:cNvSpPr>
          <p:nvPr>
            <p:ph type="ftr" sz="quarter" idx="3"/>
          </p:nvPr>
        </p:nvSpPr>
        <p:spPr>
          <a:xfrm>
            <a:off x="3124200" y="6245225"/>
            <a:ext cx="2895600" cy="476250"/>
          </a:xfrm>
        </p:spPr>
        <p:txBody>
          <a:bodyPr/>
          <a:lstStyle>
            <a:lvl1pPr>
              <a:defRPr/>
            </a:lvl1pPr>
          </a:lstStyle>
          <a:p>
            <a:endParaRPr lang="en-US" altLang="en-US"/>
          </a:p>
        </p:txBody>
      </p:sp>
      <p:sp>
        <p:nvSpPr>
          <p:cNvPr id="7174" name="Rectangle 6">
            <a:extLst>
              <a:ext uri="{FF2B5EF4-FFF2-40B4-BE49-F238E27FC236}">
                <a16:creationId xmlns:a16="http://schemas.microsoft.com/office/drawing/2014/main" id="{38D74AA6-BB98-4E81-9E66-52C67A28D18F}"/>
              </a:ext>
            </a:extLst>
          </p:cNvPr>
          <p:cNvSpPr>
            <a:spLocks noGrp="1" noChangeArrowheads="1"/>
          </p:cNvSpPr>
          <p:nvPr>
            <p:ph type="sldNum" sz="quarter" idx="4"/>
          </p:nvPr>
        </p:nvSpPr>
        <p:spPr>
          <a:xfrm>
            <a:off x="6553200" y="6245225"/>
            <a:ext cx="2133600" cy="476250"/>
          </a:xfrm>
        </p:spPr>
        <p:txBody>
          <a:bodyPr/>
          <a:lstStyle>
            <a:lvl1pPr>
              <a:defRPr/>
            </a:lvl1pPr>
          </a:lstStyle>
          <a:p>
            <a:fld id="{3D569AC3-699C-40DE-817A-BB01E20799F7}" type="slidenum">
              <a:rPr lang="en-US" altLang="en-US"/>
              <a:pPr/>
              <a:t>‹#›</a:t>
            </a:fld>
            <a:endParaRPr lang="en-US" altLang="en-US"/>
          </a:p>
        </p:txBody>
      </p:sp>
      <p:pic>
        <p:nvPicPr>
          <p:cNvPr id="7175" name="Picture 7" descr="01 aux logo 3d copy">
            <a:extLst>
              <a:ext uri="{FF2B5EF4-FFF2-40B4-BE49-F238E27FC236}">
                <a16:creationId xmlns:a16="http://schemas.microsoft.com/office/drawing/2014/main" id="{B6D94529-85E1-49B7-9ECD-E164F61112D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6" name="Picture 8" descr="homeland logo tipped copy">
            <a:extLst>
              <a:ext uri="{FF2B5EF4-FFF2-40B4-BE49-F238E27FC236}">
                <a16:creationId xmlns:a16="http://schemas.microsoft.com/office/drawing/2014/main" id="{F39A9A87-EEAB-4BDC-9BCA-7F2E2BEC4B2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27DC-EC9D-4768-B2CC-A06621EC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7C5456-133C-4036-B958-D4134787F1D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DADA9C-447E-45EA-8E54-56CF00506B9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B5F7B43-E111-4535-97FC-ACDFC0948D6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665501B-22BC-4406-9D93-462FED997A1A}"/>
              </a:ext>
            </a:extLst>
          </p:cNvPr>
          <p:cNvSpPr>
            <a:spLocks noGrp="1"/>
          </p:cNvSpPr>
          <p:nvPr>
            <p:ph type="sldNum" sz="quarter" idx="12"/>
          </p:nvPr>
        </p:nvSpPr>
        <p:spPr/>
        <p:txBody>
          <a:bodyPr/>
          <a:lstStyle>
            <a:lvl1pPr>
              <a:defRPr/>
            </a:lvl1pPr>
          </a:lstStyle>
          <a:p>
            <a:fld id="{65E1D2A8-66E7-4B27-A404-362B0CF6EBC4}" type="slidenum">
              <a:rPr lang="en-US" altLang="en-US"/>
              <a:pPr/>
              <a:t>‹#›</a:t>
            </a:fld>
            <a:endParaRPr lang="en-US" altLang="en-US"/>
          </a:p>
        </p:txBody>
      </p:sp>
    </p:spTree>
    <p:extLst>
      <p:ext uri="{BB962C8B-B14F-4D97-AF65-F5344CB8AC3E}">
        <p14:creationId xmlns:p14="http://schemas.microsoft.com/office/powerpoint/2010/main" val="93923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745536-C8F2-4058-AC8F-DE77D4E24E17}"/>
              </a:ext>
            </a:extLst>
          </p:cNvPr>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06BA3E-9916-4240-8DAF-E16165145A64}"/>
              </a:ext>
            </a:extLst>
          </p:cNvPr>
          <p:cNvSpPr>
            <a:spLocks noGrp="1"/>
          </p:cNvSpPr>
          <p:nvPr>
            <p:ph type="body" orient="vert" idx="1"/>
          </p:nvPr>
        </p:nvSpPr>
        <p:spPr>
          <a:xfrm>
            <a:off x="685800" y="609600"/>
            <a:ext cx="5676900"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401A9C-B4E1-4C30-8CD1-1A1A9A9D68C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B537FD5-7C89-4206-8019-DD4A6B6C300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1B73FBC-0DBD-4D39-BF25-FC93A2032CE9}"/>
              </a:ext>
            </a:extLst>
          </p:cNvPr>
          <p:cNvSpPr>
            <a:spLocks noGrp="1"/>
          </p:cNvSpPr>
          <p:nvPr>
            <p:ph type="sldNum" sz="quarter" idx="12"/>
          </p:nvPr>
        </p:nvSpPr>
        <p:spPr/>
        <p:txBody>
          <a:bodyPr/>
          <a:lstStyle>
            <a:lvl1pPr>
              <a:defRPr/>
            </a:lvl1pPr>
          </a:lstStyle>
          <a:p>
            <a:fld id="{5E261ACA-ECF2-4F51-A838-5E9F5BA5ACBC}" type="slidenum">
              <a:rPr lang="en-US" altLang="en-US"/>
              <a:pPr/>
              <a:t>‹#›</a:t>
            </a:fld>
            <a:endParaRPr lang="en-US" altLang="en-US"/>
          </a:p>
        </p:txBody>
      </p:sp>
    </p:spTree>
    <p:extLst>
      <p:ext uri="{BB962C8B-B14F-4D97-AF65-F5344CB8AC3E}">
        <p14:creationId xmlns:p14="http://schemas.microsoft.com/office/powerpoint/2010/main" val="3054148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7551E-E905-4E6C-81B2-A7D79EB20A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AD4184-AAE9-48A8-B461-0F1994CE812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995A7DD-23AE-44B9-AA37-DBC35C2FA5A7}"/>
              </a:ext>
            </a:extLst>
          </p:cNvPr>
          <p:cNvSpPr>
            <a:spLocks noGrp="1"/>
          </p:cNvSpPr>
          <p:nvPr>
            <p:ph type="sldNum" sz="quarter" idx="12"/>
          </p:nvPr>
        </p:nvSpPr>
        <p:spPr/>
        <p:txBody>
          <a:bodyPr/>
          <a:lstStyle>
            <a:lvl1pPr>
              <a:defRPr/>
            </a:lvl1pPr>
          </a:lstStyle>
          <a:p>
            <a:fld id="{42DEE7DA-4A79-45B8-AEF7-86F68FB2B908}" type="slidenum">
              <a:rPr lang="en-US" altLang="en-US"/>
              <a:pPr/>
              <a:t>‹#›</a:t>
            </a:fld>
            <a:endParaRPr lang="en-US" altLang="en-US"/>
          </a:p>
        </p:txBody>
      </p:sp>
      <p:pic>
        <p:nvPicPr>
          <p:cNvPr id="8" name="Picture 7">
            <a:extLst>
              <a:ext uri="{FF2B5EF4-FFF2-40B4-BE49-F238E27FC236}">
                <a16:creationId xmlns:a16="http://schemas.microsoft.com/office/drawing/2014/main" id="{5BC32115-9795-451E-B5D9-25C5018CC5B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833628" cy="828060"/>
          </a:xfrm>
          <a:prstGeom prst="rect">
            <a:avLst/>
          </a:prstGeom>
        </p:spPr>
      </p:pic>
      <p:pic>
        <p:nvPicPr>
          <p:cNvPr id="10" name="Picture 9">
            <a:extLst>
              <a:ext uri="{FF2B5EF4-FFF2-40B4-BE49-F238E27FC236}">
                <a16:creationId xmlns:a16="http://schemas.microsoft.com/office/drawing/2014/main" id="{3CBB2C21-E7FF-452F-989C-F80CAB0CAF7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5943600"/>
            <a:ext cx="1037079" cy="914400"/>
          </a:xfrm>
          <a:prstGeom prst="rect">
            <a:avLst/>
          </a:prstGeom>
        </p:spPr>
      </p:pic>
    </p:spTree>
    <p:extLst>
      <p:ext uri="{BB962C8B-B14F-4D97-AF65-F5344CB8AC3E}">
        <p14:creationId xmlns:p14="http://schemas.microsoft.com/office/powerpoint/2010/main" val="1649550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C21EB-9454-44CC-AB34-C3728682BFE4}"/>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64A5AC0-2281-4169-BC58-C6F3491E6AF2}"/>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11A8F9F9-A8C7-460B-AF01-F717AB8C588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08D1EE7-47BD-4DB9-B1B9-359B434B63D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1EF3B0-264B-4BF0-B31D-A1C5138ECB60}"/>
              </a:ext>
            </a:extLst>
          </p:cNvPr>
          <p:cNvSpPr>
            <a:spLocks noGrp="1"/>
          </p:cNvSpPr>
          <p:nvPr>
            <p:ph type="sldNum" sz="quarter" idx="12"/>
          </p:nvPr>
        </p:nvSpPr>
        <p:spPr/>
        <p:txBody>
          <a:bodyPr/>
          <a:lstStyle>
            <a:lvl1pPr>
              <a:defRPr/>
            </a:lvl1pPr>
          </a:lstStyle>
          <a:p>
            <a:fld id="{15A1D53E-3B35-4A0C-B973-5E758AB8F18E}" type="slidenum">
              <a:rPr lang="en-US" altLang="en-US"/>
              <a:pPr/>
              <a:t>‹#›</a:t>
            </a:fld>
            <a:endParaRPr lang="en-US" altLang="en-US"/>
          </a:p>
        </p:txBody>
      </p:sp>
    </p:spTree>
    <p:extLst>
      <p:ext uri="{BB962C8B-B14F-4D97-AF65-F5344CB8AC3E}">
        <p14:creationId xmlns:p14="http://schemas.microsoft.com/office/powerpoint/2010/main" val="273317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27B5-DDCC-49B5-B97D-2206179545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93DF8F-F8B7-434B-8F6E-7491050C553C}"/>
              </a:ext>
            </a:extLst>
          </p:cNvPr>
          <p:cNvSpPr>
            <a:spLocks noGrp="1"/>
          </p:cNvSpPr>
          <p:nvPr>
            <p:ph sz="half" idx="1"/>
          </p:nvPr>
        </p:nvSpPr>
        <p:spPr>
          <a:xfrm>
            <a:off x="6858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46812DE-3FDB-4BD4-9064-64BD0EC703CA}"/>
              </a:ext>
            </a:extLst>
          </p:cNvPr>
          <p:cNvSpPr>
            <a:spLocks noGrp="1"/>
          </p:cNvSpPr>
          <p:nvPr>
            <p:ph sz="half" idx="2"/>
          </p:nvPr>
        </p:nvSpPr>
        <p:spPr>
          <a:xfrm>
            <a:off x="4648200" y="1981200"/>
            <a:ext cx="381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404C5EB-4FA7-44B6-B6F2-87917A994FD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6F534B2-826A-479A-80F6-5626AC3F214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63A53C1-2F04-4A91-8EA7-BCA72014622D}"/>
              </a:ext>
            </a:extLst>
          </p:cNvPr>
          <p:cNvSpPr>
            <a:spLocks noGrp="1"/>
          </p:cNvSpPr>
          <p:nvPr>
            <p:ph type="sldNum" sz="quarter" idx="12"/>
          </p:nvPr>
        </p:nvSpPr>
        <p:spPr/>
        <p:txBody>
          <a:bodyPr/>
          <a:lstStyle>
            <a:lvl1pPr>
              <a:defRPr/>
            </a:lvl1pPr>
          </a:lstStyle>
          <a:p>
            <a:fld id="{1F3EDAE3-650F-4CA7-8F8D-51C674C73813}" type="slidenum">
              <a:rPr lang="en-US" altLang="en-US"/>
              <a:pPr/>
              <a:t>‹#›</a:t>
            </a:fld>
            <a:endParaRPr lang="en-US" altLang="en-US"/>
          </a:p>
        </p:txBody>
      </p:sp>
    </p:spTree>
    <p:extLst>
      <p:ext uri="{BB962C8B-B14F-4D97-AF65-F5344CB8AC3E}">
        <p14:creationId xmlns:p14="http://schemas.microsoft.com/office/powerpoint/2010/main" val="2018862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47B86-264C-4226-AA2B-47E1BAAA065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4D14DE-FD7F-48A7-BA46-09AD3F8B3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7B2BE76-107E-4D25-8AD0-4D56680305DF}"/>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09CACD9-7067-490A-B58F-06927DA5651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64D296-79BC-4AA5-9D01-F4D1DD7886D7}"/>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1C91E4-2C8E-42D5-AD9C-9C3D41EE8E28}"/>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3B11A9D-509B-48DF-B310-F136E87448F6}"/>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1436667E-5971-4660-8B8D-B706E6B6CCC0}"/>
              </a:ext>
            </a:extLst>
          </p:cNvPr>
          <p:cNvSpPr>
            <a:spLocks noGrp="1"/>
          </p:cNvSpPr>
          <p:nvPr>
            <p:ph type="sldNum" sz="quarter" idx="12"/>
          </p:nvPr>
        </p:nvSpPr>
        <p:spPr/>
        <p:txBody>
          <a:bodyPr/>
          <a:lstStyle>
            <a:lvl1pPr>
              <a:defRPr/>
            </a:lvl1pPr>
          </a:lstStyle>
          <a:p>
            <a:fld id="{9423BEDF-E2E0-4D4D-9188-76FD5E63B22C}" type="slidenum">
              <a:rPr lang="en-US" altLang="en-US"/>
              <a:pPr/>
              <a:t>‹#›</a:t>
            </a:fld>
            <a:endParaRPr lang="en-US" altLang="en-US"/>
          </a:p>
        </p:txBody>
      </p:sp>
    </p:spTree>
    <p:extLst>
      <p:ext uri="{BB962C8B-B14F-4D97-AF65-F5344CB8AC3E}">
        <p14:creationId xmlns:p14="http://schemas.microsoft.com/office/powerpoint/2010/main" val="1342433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3F240-5ADF-4068-BDE3-B2BF1D86BE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59EF9B-99DF-421C-8551-AB12AD1611D4}"/>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16D84E17-E927-4B9E-86C8-11C8653302EB}"/>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C918477C-4175-4C99-B8E4-DAD7E6A756EF}"/>
              </a:ext>
            </a:extLst>
          </p:cNvPr>
          <p:cNvSpPr>
            <a:spLocks noGrp="1"/>
          </p:cNvSpPr>
          <p:nvPr>
            <p:ph type="sldNum" sz="quarter" idx="12"/>
          </p:nvPr>
        </p:nvSpPr>
        <p:spPr/>
        <p:txBody>
          <a:bodyPr/>
          <a:lstStyle>
            <a:lvl1pPr>
              <a:defRPr/>
            </a:lvl1pPr>
          </a:lstStyle>
          <a:p>
            <a:fld id="{0A10977F-7D59-4ECE-8734-7EC0F2CE5B65}" type="slidenum">
              <a:rPr lang="en-US" altLang="en-US"/>
              <a:pPr/>
              <a:t>‹#›</a:t>
            </a:fld>
            <a:endParaRPr lang="en-US" altLang="en-US"/>
          </a:p>
        </p:txBody>
      </p:sp>
    </p:spTree>
    <p:extLst>
      <p:ext uri="{BB962C8B-B14F-4D97-AF65-F5344CB8AC3E}">
        <p14:creationId xmlns:p14="http://schemas.microsoft.com/office/powerpoint/2010/main" val="3815005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9427C6-6235-4D2B-B370-A5A91F73A0EB}"/>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EB1FC5EF-5059-47E2-BB46-96371B3B105C}"/>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2B0056AE-D7DD-42DE-8D37-C38800834CD1}"/>
              </a:ext>
            </a:extLst>
          </p:cNvPr>
          <p:cNvSpPr>
            <a:spLocks noGrp="1"/>
          </p:cNvSpPr>
          <p:nvPr>
            <p:ph type="sldNum" sz="quarter" idx="12"/>
          </p:nvPr>
        </p:nvSpPr>
        <p:spPr/>
        <p:txBody>
          <a:bodyPr/>
          <a:lstStyle>
            <a:lvl1pPr>
              <a:defRPr/>
            </a:lvl1pPr>
          </a:lstStyle>
          <a:p>
            <a:fld id="{EA1D6FDF-9893-4FDE-9D22-F166FED7657F}" type="slidenum">
              <a:rPr lang="en-US" altLang="en-US"/>
              <a:pPr/>
              <a:t>‹#›</a:t>
            </a:fld>
            <a:endParaRPr lang="en-US" altLang="en-US"/>
          </a:p>
        </p:txBody>
      </p:sp>
    </p:spTree>
    <p:extLst>
      <p:ext uri="{BB962C8B-B14F-4D97-AF65-F5344CB8AC3E}">
        <p14:creationId xmlns:p14="http://schemas.microsoft.com/office/powerpoint/2010/main" val="35340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218BD-D126-4109-B621-A89EBD7D16B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1048CB-A9ED-42CD-B5A1-F92286CA780B}"/>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023C0B-A7E7-401F-9F9E-560C358A294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6B6A96-78FF-499A-95B9-D5956E7E895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B60F202-63CC-47C8-8092-204EC0F200A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033D604-9C27-47DF-87C0-6FC64A049369}"/>
              </a:ext>
            </a:extLst>
          </p:cNvPr>
          <p:cNvSpPr>
            <a:spLocks noGrp="1"/>
          </p:cNvSpPr>
          <p:nvPr>
            <p:ph type="sldNum" sz="quarter" idx="12"/>
          </p:nvPr>
        </p:nvSpPr>
        <p:spPr/>
        <p:txBody>
          <a:bodyPr/>
          <a:lstStyle>
            <a:lvl1pPr>
              <a:defRPr/>
            </a:lvl1pPr>
          </a:lstStyle>
          <a:p>
            <a:fld id="{4F43E47D-EBA2-478C-A304-A828AD21DE5C}" type="slidenum">
              <a:rPr lang="en-US" altLang="en-US"/>
              <a:pPr/>
              <a:t>‹#›</a:t>
            </a:fld>
            <a:endParaRPr lang="en-US" altLang="en-US"/>
          </a:p>
        </p:txBody>
      </p:sp>
    </p:spTree>
    <p:extLst>
      <p:ext uri="{BB962C8B-B14F-4D97-AF65-F5344CB8AC3E}">
        <p14:creationId xmlns:p14="http://schemas.microsoft.com/office/powerpoint/2010/main" val="264061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79B0-D752-4F0B-B971-F02B21273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5973DE-6FA2-4F2B-9474-96C5427178A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1A50DF-F311-4F3C-BEF8-124DBB58F6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D5EDB7-6036-4647-95F3-9F687EAD02C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B9030B-867D-47AF-AD41-E52AF94EF56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0D15C7C-86E1-477C-9D4B-89828947DB22}"/>
              </a:ext>
            </a:extLst>
          </p:cNvPr>
          <p:cNvSpPr>
            <a:spLocks noGrp="1"/>
          </p:cNvSpPr>
          <p:nvPr>
            <p:ph type="sldNum" sz="quarter" idx="12"/>
          </p:nvPr>
        </p:nvSpPr>
        <p:spPr/>
        <p:txBody>
          <a:bodyPr/>
          <a:lstStyle>
            <a:lvl1pPr>
              <a:defRPr/>
            </a:lvl1pPr>
          </a:lstStyle>
          <a:p>
            <a:fld id="{2FFA13EC-C065-4633-83AD-F256632BA74F}" type="slidenum">
              <a:rPr lang="en-US" altLang="en-US"/>
              <a:pPr/>
              <a:t>‹#›</a:t>
            </a:fld>
            <a:endParaRPr lang="en-US" altLang="en-US"/>
          </a:p>
        </p:txBody>
      </p:sp>
    </p:spTree>
    <p:extLst>
      <p:ext uri="{BB962C8B-B14F-4D97-AF65-F5344CB8AC3E}">
        <p14:creationId xmlns:p14="http://schemas.microsoft.com/office/powerpoint/2010/main" val="227920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47301B5-0ABF-4FDA-A494-E4278CD826EC}"/>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147" name="Rectangle 3">
            <a:extLst>
              <a:ext uri="{FF2B5EF4-FFF2-40B4-BE49-F238E27FC236}">
                <a16:creationId xmlns:a16="http://schemas.microsoft.com/office/drawing/2014/main" id="{979AB4FA-DE91-4D37-B5D7-4D13F5121E69}"/>
              </a:ext>
            </a:extLst>
          </p:cNvPr>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3366"/>
                </a:solidFill>
              </a:defRPr>
            </a:lvl1pPr>
          </a:lstStyle>
          <a:p>
            <a:endParaRPr lang="en-US" altLang="en-US"/>
          </a:p>
        </p:txBody>
      </p:sp>
      <p:sp>
        <p:nvSpPr>
          <p:cNvPr id="6148" name="Rectangle 4">
            <a:extLst>
              <a:ext uri="{FF2B5EF4-FFF2-40B4-BE49-F238E27FC236}">
                <a16:creationId xmlns:a16="http://schemas.microsoft.com/office/drawing/2014/main" id="{65A143A0-A644-4AD4-9817-E5175D38C210}"/>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3366"/>
                </a:solidFill>
              </a:defRPr>
            </a:lvl1pPr>
          </a:lstStyle>
          <a:p>
            <a:endParaRPr lang="en-US" altLang="en-US"/>
          </a:p>
        </p:txBody>
      </p:sp>
      <p:sp>
        <p:nvSpPr>
          <p:cNvPr id="6149" name="Rectangle 5">
            <a:extLst>
              <a:ext uri="{FF2B5EF4-FFF2-40B4-BE49-F238E27FC236}">
                <a16:creationId xmlns:a16="http://schemas.microsoft.com/office/drawing/2014/main" id="{4DAE7841-4FE5-4227-85E8-61B3EAB64239}"/>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3366"/>
                </a:solidFill>
              </a:defRPr>
            </a:lvl1pPr>
          </a:lstStyle>
          <a:p>
            <a:fld id="{517EF44C-99F6-4238-A9F9-12269F059AB5}" type="slidenum">
              <a:rPr lang="en-US" altLang="en-US"/>
              <a:pPr/>
              <a:t>‹#›</a:t>
            </a:fld>
            <a:endParaRPr lang="en-US" altLang="en-US"/>
          </a:p>
        </p:txBody>
      </p:sp>
      <p:pic>
        <p:nvPicPr>
          <p:cNvPr id="6150" name="Picture 6" descr="01 aux logo 3d copy">
            <a:extLst>
              <a:ext uri="{FF2B5EF4-FFF2-40B4-BE49-F238E27FC236}">
                <a16:creationId xmlns:a16="http://schemas.microsoft.com/office/drawing/2014/main" id="{2F71A57D-C12E-4318-A5F0-9BB4ADB05449}"/>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304800" y="304800"/>
            <a:ext cx="981075" cy="1028700"/>
          </a:xfrm>
          <a:prstGeom prst="rect">
            <a:avLst/>
          </a:prstGeom>
          <a:noFill/>
          <a:extLst>
            <a:ext uri="{909E8E84-426E-40dd-AFC4-6F175D3DCCD1}">
              <a14:hiddenFill xmlns:a14="http://schemas.microsoft.com/office/drawing/2010/main" xmlns="">
                <a:solidFill>
                  <a:srgbClr val="FFFFFF"/>
                </a:solidFill>
              </a14:hiddenFill>
            </a:ext>
          </a:extLst>
        </p:spPr>
      </p:pic>
      <p:pic>
        <p:nvPicPr>
          <p:cNvPr id="6151" name="Picture 7" descr="homeland logo tipped copy">
            <a:extLst>
              <a:ext uri="{FF2B5EF4-FFF2-40B4-BE49-F238E27FC236}">
                <a16:creationId xmlns:a16="http://schemas.microsoft.com/office/drawing/2014/main" id="{049F1E7D-0522-43C6-AB0B-71E27ACD1D7D}"/>
              </a:ext>
            </a:extLst>
          </p:cNvPr>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304800" y="5867400"/>
            <a:ext cx="769938" cy="787400"/>
          </a:xfrm>
          <a:prstGeom prst="rect">
            <a:avLst/>
          </a:prstGeom>
          <a:noFill/>
          <a:extLst>
            <a:ext uri="{909E8E84-426E-40dd-AFC4-6F175D3DCCD1}">
              <a14:hiddenFill xmlns:a14="http://schemas.microsoft.com/office/drawing/2010/main" xmlns="">
                <a:solidFill>
                  <a:srgbClr val="FFFFFF"/>
                </a:solidFill>
              </a14:hiddenFill>
            </a:ext>
          </a:extLst>
        </p:spPr>
      </p:pic>
      <p:sp>
        <p:nvSpPr>
          <p:cNvPr id="6152" name="Rectangle 8">
            <a:extLst>
              <a:ext uri="{FF2B5EF4-FFF2-40B4-BE49-F238E27FC236}">
                <a16:creationId xmlns:a16="http://schemas.microsoft.com/office/drawing/2014/main" id="{3BEA10EE-A95B-425A-81F7-91E2F3DBF193}"/>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ftr="0" dt="0"/>
  <p:txStyles>
    <p:titleStyle>
      <a:lvl1pPr algn="ctr" rtl="0" eaLnBrk="1" fontAlgn="base" hangingPunct="1">
        <a:spcBef>
          <a:spcPct val="0"/>
        </a:spcBef>
        <a:spcAft>
          <a:spcPct val="0"/>
        </a:spcAft>
        <a:defRPr sz="4400" b="1" kern="1200">
          <a:solidFill>
            <a:srgbClr val="003366"/>
          </a:solidFill>
          <a:latin typeface="+mj-lt"/>
          <a:ea typeface="+mj-ea"/>
          <a:cs typeface="+mj-cs"/>
        </a:defRPr>
      </a:lvl1pPr>
      <a:lvl2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2pPr>
      <a:lvl3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3pPr>
      <a:lvl4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4pPr>
      <a:lvl5pPr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5pPr>
      <a:lvl6pPr marL="4572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6pPr>
      <a:lvl7pPr marL="9144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7pPr>
      <a:lvl8pPr marL="13716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8pPr>
      <a:lvl9pPr marL="1828800" algn="ctr" rtl="0" eaLnBrk="1" fontAlgn="base" hangingPunct="1">
        <a:spcBef>
          <a:spcPct val="0"/>
        </a:spcBef>
        <a:spcAft>
          <a:spcPct val="0"/>
        </a:spcAft>
        <a:defRPr sz="4400" b="1">
          <a:solidFill>
            <a:srgbClr val="003366"/>
          </a:solidFill>
          <a:latin typeface="Arial Black" panose="020B0A04020102020204" pitchFamily="34" charset="0"/>
          <a:cs typeface="Times New Roman" panose="02020603050405020304" pitchFamily="18" charset="0"/>
        </a:defRPr>
      </a:lvl9pPr>
    </p:titleStyle>
    <p:bodyStyle>
      <a:lvl1pPr marL="342900" indent="-342900" algn="l" rtl="0" eaLnBrk="1" fontAlgn="base" hangingPunct="1">
        <a:spcBef>
          <a:spcPct val="20000"/>
        </a:spcBef>
        <a:spcAft>
          <a:spcPct val="0"/>
        </a:spcAft>
        <a:buChar char="•"/>
        <a:defRPr sz="3200" b="1" kern="1200">
          <a:solidFill>
            <a:srgbClr val="003366"/>
          </a:solidFill>
          <a:latin typeface="+mn-lt"/>
          <a:ea typeface="+mn-ea"/>
          <a:cs typeface="+mn-cs"/>
        </a:defRPr>
      </a:lvl1pPr>
      <a:lvl2pPr marL="742950" indent="-285750" algn="l" rtl="0" eaLnBrk="1" fontAlgn="base" hangingPunct="1">
        <a:spcBef>
          <a:spcPct val="20000"/>
        </a:spcBef>
        <a:spcAft>
          <a:spcPct val="0"/>
        </a:spcAft>
        <a:buChar char="–"/>
        <a:defRPr sz="2800" kern="1200">
          <a:solidFill>
            <a:srgbClr val="003366"/>
          </a:solidFill>
          <a:latin typeface="+mn-lt"/>
          <a:ea typeface="+mn-ea"/>
          <a:cs typeface="+mn-cs"/>
        </a:defRPr>
      </a:lvl2pPr>
      <a:lvl3pPr marL="1143000" indent="-228600" algn="l" rtl="0" eaLnBrk="1" fontAlgn="base" hangingPunct="1">
        <a:spcBef>
          <a:spcPct val="20000"/>
        </a:spcBef>
        <a:spcAft>
          <a:spcPct val="0"/>
        </a:spcAft>
        <a:buChar char="•"/>
        <a:defRPr sz="2400" kern="1200">
          <a:solidFill>
            <a:srgbClr val="003366"/>
          </a:solidFill>
          <a:latin typeface="+mn-lt"/>
          <a:ea typeface="+mn-ea"/>
          <a:cs typeface="+mn-cs"/>
        </a:defRPr>
      </a:lvl3pPr>
      <a:lvl4pPr marL="1600200" indent="-228600" algn="l" rtl="0" eaLnBrk="1" fontAlgn="base" hangingPunct="1">
        <a:spcBef>
          <a:spcPct val="20000"/>
        </a:spcBef>
        <a:spcAft>
          <a:spcPct val="0"/>
        </a:spcAft>
        <a:buChar char="–"/>
        <a:defRPr sz="2000" kern="1200">
          <a:solidFill>
            <a:srgbClr val="003366"/>
          </a:solidFill>
          <a:latin typeface="+mn-lt"/>
          <a:ea typeface="+mn-ea"/>
          <a:cs typeface="+mn-cs"/>
        </a:defRPr>
      </a:lvl4pPr>
      <a:lvl5pPr marL="2057400" indent="-228600" algn="l" rtl="0" eaLnBrk="1" fontAlgn="base" hangingPunct="1">
        <a:spcBef>
          <a:spcPct val="20000"/>
        </a:spcBef>
        <a:spcAft>
          <a:spcPct val="0"/>
        </a:spcAft>
        <a:buChar char="»"/>
        <a:defRPr sz="20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dept.cgaux.org/pdf/Classroom%20Safety%20Checklist.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ow.uscgaux.info/content.php?unit=e-dep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wsia.net/"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c/AmericasBoatingChanne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ow.uscgaux.info/content.php?unit=E-DEPT&amp;category=virtual-pe-classe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gaux.org/boatinged/class_finder/index.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hyperlink" Target="http://wow.uscgaux.info/content.php?unit=E-DEPT&amp;category=2020-instructor-dev"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ow.uscgaux.info/content.php?unit=E-DEPT&amp;category=maxim-awar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uxcen.com/public-educa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ow.uscgaux.info/content.php?unit=E-DEPT&amp;category=nasbla-courses"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hyperlink" Target="https://auxcen.com/public-education/"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cgaux.org/members/ANSC_Catalog_Oct22.pdf" TargetMode="Externa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hyperlink" Target="http://wow.uscgaux.info/content.php?unit=E-DEPT&amp;category=pe-courses" TargetMode="Externa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s://bit.ly/3Io9v5J"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41.xml.rels><?xml version="1.0" encoding="UTF-8" standalone="yes"?>
<Relationships xmlns="http://schemas.openxmlformats.org/package/2006/relationships"><Relationship Id="rId3" Type="http://schemas.openxmlformats.org/officeDocument/2006/relationships/hyperlink" Target="https://auxofficer.cgaux.org/auxoff/index.ph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s://creativecommons.org/licenses/by-nc/3.0/" TargetMode="External"/><Relationship Id="rId4" Type="http://schemas.openxmlformats.org/officeDocument/2006/relationships/hyperlink" Target="https://www.pngall.com/applause-png"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e.feedback@cgauxnet.u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7391400" cy="3124200"/>
          </a:xfrm>
        </p:spPr>
        <p:txBody>
          <a:bodyPr/>
          <a:lstStyle/>
          <a:p>
            <a:r>
              <a:rPr lang="en-US" sz="4000" dirty="0">
                <a:solidFill>
                  <a:schemeClr val="accent6"/>
                </a:solidFill>
              </a:rPr>
              <a:t>National </a:t>
            </a:r>
            <a:br>
              <a:rPr lang="en-US" sz="4000" dirty="0">
                <a:solidFill>
                  <a:schemeClr val="accent6"/>
                </a:solidFill>
              </a:rPr>
            </a:br>
            <a:r>
              <a:rPr lang="en-US" sz="4000" dirty="0">
                <a:solidFill>
                  <a:schemeClr val="accent6"/>
                </a:solidFill>
              </a:rPr>
              <a:t>Public Education Directorate </a:t>
            </a:r>
            <a:br>
              <a:rPr lang="en-US" sz="4000" dirty="0">
                <a:solidFill>
                  <a:schemeClr val="accent6"/>
                </a:solidFill>
              </a:rPr>
            </a:br>
            <a:r>
              <a:rPr lang="en-US" sz="4000" dirty="0">
                <a:solidFill>
                  <a:schemeClr val="accent6"/>
                </a:solidFill>
              </a:rPr>
              <a:t>Instructor Workshop 2023</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2743200"/>
            <a:ext cx="4343400" cy="4290209"/>
          </a:xfrm>
          <a:prstGeom prst="rect">
            <a:avLst/>
          </a:prstGeom>
        </p:spPr>
      </p:pic>
      <p:sp>
        <p:nvSpPr>
          <p:cNvPr id="3" name="Slide Number Placeholder 2"/>
          <p:cNvSpPr>
            <a:spLocks noGrp="1"/>
          </p:cNvSpPr>
          <p:nvPr>
            <p:ph type="sldNum" sz="quarter" idx="12"/>
          </p:nvPr>
        </p:nvSpPr>
        <p:spPr/>
        <p:txBody>
          <a:bodyPr/>
          <a:lstStyle/>
          <a:p>
            <a:fld id="{42DEE7DA-4A79-45B8-AEF7-86F68FB2B908}" type="slidenum">
              <a:rPr lang="en-US" altLang="en-US" smtClean="0"/>
              <a:pPr/>
              <a:t>1</a:t>
            </a:fld>
            <a:endParaRPr lang="en-US" altLang="en-US"/>
          </a:p>
        </p:txBody>
      </p:sp>
      <p:sp>
        <p:nvSpPr>
          <p:cNvPr id="5" name="TextBox 4"/>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720540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D7157E0A-1C54-4BFF-C76E-9E4F3AAD12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F97AC5-1E60-4414-A86F-453EBD9292C2}" type="slidenum">
              <a:rPr lang="en-US" altLang="en-US">
                <a:solidFill>
                  <a:srgbClr val="003366"/>
                </a:solidFill>
              </a:rPr>
              <a:pPr/>
              <a:t>10</a:t>
            </a:fld>
            <a:endParaRPr lang="en-US" altLang="en-US">
              <a:solidFill>
                <a:srgbClr val="003366"/>
              </a:solidFill>
            </a:endParaRPr>
          </a:p>
        </p:txBody>
      </p:sp>
      <p:sp>
        <p:nvSpPr>
          <p:cNvPr id="15363" name="Rectangle 2">
            <a:extLst>
              <a:ext uri="{FF2B5EF4-FFF2-40B4-BE49-F238E27FC236}">
                <a16:creationId xmlns:a16="http://schemas.microsoft.com/office/drawing/2014/main" id="{EF025525-B865-07B9-5919-DCB64B033560}"/>
              </a:ext>
            </a:extLst>
          </p:cNvPr>
          <p:cNvSpPr>
            <a:spLocks noGrp="1" noChangeArrowheads="1"/>
          </p:cNvSpPr>
          <p:nvPr>
            <p:ph type="title"/>
          </p:nvPr>
        </p:nvSpPr>
        <p:spPr>
          <a:xfrm>
            <a:off x="1600200" y="228600"/>
            <a:ext cx="6629400" cy="1143000"/>
          </a:xfrm>
        </p:spPr>
        <p:txBody>
          <a:bodyPr/>
          <a:lstStyle/>
          <a:p>
            <a:pPr eaLnBrk="1" hangingPunct="1"/>
            <a:r>
              <a:rPr lang="en-US" altLang="en-US" sz="4000" dirty="0">
                <a:solidFill>
                  <a:schemeClr val="accent6"/>
                </a:solidFill>
              </a:rPr>
              <a:t>Instructor Responsibility</a:t>
            </a:r>
            <a:endParaRPr lang="en-US" altLang="en-US" dirty="0">
              <a:solidFill>
                <a:schemeClr val="accent6"/>
              </a:solidFill>
            </a:endParaRPr>
          </a:p>
        </p:txBody>
      </p:sp>
      <p:sp>
        <p:nvSpPr>
          <p:cNvPr id="2" name="Rectangle 3">
            <a:extLst>
              <a:ext uri="{FF2B5EF4-FFF2-40B4-BE49-F238E27FC236}">
                <a16:creationId xmlns:a16="http://schemas.microsoft.com/office/drawing/2014/main" id="{0B2B1178-0A92-8D1F-1B38-A057E132BB48}"/>
              </a:ext>
            </a:extLst>
          </p:cNvPr>
          <p:cNvSpPr>
            <a:spLocks noGrp="1" noChangeArrowheads="1"/>
          </p:cNvSpPr>
          <p:nvPr>
            <p:ph type="body" idx="1"/>
          </p:nvPr>
        </p:nvSpPr>
        <p:spPr>
          <a:xfrm>
            <a:off x="914400" y="1600200"/>
            <a:ext cx="7772400" cy="4525963"/>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In planning the lesson</a:t>
            </a:r>
          </a:p>
          <a:p>
            <a:pPr lvl="1" eaLnBrk="1" hangingPunct="1"/>
            <a:r>
              <a:rPr lang="en-US" altLang="en-US" b="1" dirty="0">
                <a:solidFill>
                  <a:schemeClr val="accent6"/>
                </a:solidFill>
                <a:latin typeface="Arial" panose="020B0604020202020204" pitchFamily="34" charset="0"/>
                <a:cs typeface="Arial" panose="020B0604020202020204" pitchFamily="34" charset="0"/>
              </a:rPr>
              <a:t>Room setup</a:t>
            </a:r>
          </a:p>
          <a:p>
            <a:pPr lvl="1" eaLnBrk="1" hangingPunct="1"/>
            <a:r>
              <a:rPr lang="en-US" altLang="en-US" b="1" dirty="0">
                <a:solidFill>
                  <a:schemeClr val="accent6"/>
                </a:solidFill>
                <a:latin typeface="Arial" panose="020B0604020202020204" pitchFamily="34" charset="0"/>
                <a:cs typeface="Arial" panose="020B0604020202020204" pitchFamily="34" charset="0"/>
              </a:rPr>
              <a:t>Classroom hands-on exercises</a:t>
            </a:r>
          </a:p>
          <a:p>
            <a:pPr lvl="1" eaLnBrk="1" hangingPunct="1"/>
            <a:r>
              <a:rPr lang="en-US" altLang="en-US" b="1" dirty="0">
                <a:solidFill>
                  <a:schemeClr val="accent6"/>
                </a:solidFill>
                <a:latin typeface="Arial" panose="020B0604020202020204" pitchFamily="34" charset="0"/>
                <a:cs typeface="Arial" panose="020B0604020202020204" pitchFamily="34" charset="0"/>
              </a:rPr>
              <a:t>Discussions</a:t>
            </a:r>
          </a:p>
          <a:p>
            <a:pPr lvl="2" eaLnBrk="1" hangingPunct="1"/>
            <a:r>
              <a:rPr lang="en-US" altLang="en-US" sz="2800" b="1" dirty="0">
                <a:solidFill>
                  <a:schemeClr val="accent6"/>
                </a:solidFill>
                <a:latin typeface="Arial" panose="020B0604020202020204" pitchFamily="34" charset="0"/>
                <a:cs typeface="Arial" panose="020B0604020202020204" pitchFamily="34" charset="0"/>
              </a:rPr>
              <a:t>Example: “MOB- what would you do?”</a:t>
            </a:r>
          </a:p>
          <a:p>
            <a:pPr lvl="1" eaLnBrk="1" hangingPunct="1"/>
            <a:r>
              <a:rPr lang="en-US" altLang="en-US" b="1" dirty="0">
                <a:solidFill>
                  <a:schemeClr val="accent6"/>
                </a:solidFill>
                <a:latin typeface="Arial" panose="020B0604020202020204" pitchFamily="34" charset="0"/>
                <a:cs typeface="Arial" panose="020B0604020202020204" pitchFamily="34" charset="0"/>
              </a:rPr>
              <a:t>Humor- when and how</a:t>
            </a:r>
          </a:p>
          <a:p>
            <a:pPr lvl="1" eaLnBrk="1" hangingPunct="1"/>
            <a:r>
              <a:rPr lang="en-US" altLang="en-US" b="1" dirty="0">
                <a:solidFill>
                  <a:schemeClr val="accent6"/>
                </a:solidFill>
                <a:latin typeface="Arial" panose="020B0604020202020204" pitchFamily="34" charset="0"/>
                <a:cs typeface="Arial" panose="020B0604020202020204" pitchFamily="34" charset="0"/>
              </a:rPr>
              <a:t>Guest speakers or other resources</a:t>
            </a:r>
          </a:p>
          <a:p>
            <a:pPr lvl="1" eaLnBrk="1" hangingPunct="1"/>
            <a:r>
              <a:rPr lang="en-US" altLang="en-US" b="1" dirty="0">
                <a:solidFill>
                  <a:schemeClr val="accent6"/>
                </a:solidFill>
                <a:latin typeface="Arial" panose="020B0604020202020204" pitchFamily="34" charset="0"/>
                <a:cs typeface="Arial" panose="020B0604020202020204" pitchFamily="34" charset="0"/>
              </a:rPr>
              <a:t>Paperwork</a:t>
            </a:r>
          </a:p>
        </p:txBody>
      </p:sp>
      <p:sp>
        <p:nvSpPr>
          <p:cNvPr id="3" name="TextBox 2">
            <a:extLst>
              <a:ext uri="{FF2B5EF4-FFF2-40B4-BE49-F238E27FC236}">
                <a16:creationId xmlns:a16="http://schemas.microsoft.com/office/drawing/2014/main" id="{5855530A-EB93-CFD3-DA15-31A61A3D5FB6}"/>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786820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Slide Number Placeholder 5">
            <a:extLst>
              <a:ext uri="{FF2B5EF4-FFF2-40B4-BE49-F238E27FC236}">
                <a16:creationId xmlns:a16="http://schemas.microsoft.com/office/drawing/2014/main" id="{D7157E0A-1C54-4BFF-C76E-9E4F3AAD1228}"/>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AF97AC5-1E60-4414-A86F-453EBD9292C2}" type="slidenum">
              <a:rPr lang="en-US" altLang="en-US">
                <a:solidFill>
                  <a:srgbClr val="003366"/>
                </a:solidFill>
              </a:rPr>
              <a:pPr/>
              <a:t>11</a:t>
            </a:fld>
            <a:endParaRPr lang="en-US" altLang="en-US">
              <a:solidFill>
                <a:srgbClr val="003366"/>
              </a:solidFill>
            </a:endParaRPr>
          </a:p>
        </p:txBody>
      </p:sp>
      <p:sp>
        <p:nvSpPr>
          <p:cNvPr id="15363" name="Rectangle 2">
            <a:extLst>
              <a:ext uri="{FF2B5EF4-FFF2-40B4-BE49-F238E27FC236}">
                <a16:creationId xmlns:a16="http://schemas.microsoft.com/office/drawing/2014/main" id="{EF025525-B865-07B9-5919-DCB64B033560}"/>
              </a:ext>
            </a:extLst>
          </p:cNvPr>
          <p:cNvSpPr>
            <a:spLocks noGrp="1" noChangeArrowheads="1"/>
          </p:cNvSpPr>
          <p:nvPr>
            <p:ph type="title"/>
          </p:nvPr>
        </p:nvSpPr>
        <p:spPr>
          <a:xfrm>
            <a:off x="1600200" y="228600"/>
            <a:ext cx="6629400" cy="1143000"/>
          </a:xfrm>
        </p:spPr>
        <p:txBody>
          <a:bodyPr/>
          <a:lstStyle/>
          <a:p>
            <a:pPr eaLnBrk="1" hangingPunct="1"/>
            <a:r>
              <a:rPr lang="en-US" altLang="en-US" sz="4000" dirty="0">
                <a:solidFill>
                  <a:schemeClr val="accent6"/>
                </a:solidFill>
              </a:rPr>
              <a:t>Culture of Safety</a:t>
            </a:r>
            <a:endParaRPr lang="en-US" altLang="en-US" dirty="0">
              <a:solidFill>
                <a:schemeClr val="accent6"/>
              </a:solidFill>
            </a:endParaRPr>
          </a:p>
        </p:txBody>
      </p:sp>
      <p:sp>
        <p:nvSpPr>
          <p:cNvPr id="2" name="Rectangle 3">
            <a:extLst>
              <a:ext uri="{FF2B5EF4-FFF2-40B4-BE49-F238E27FC236}">
                <a16:creationId xmlns:a16="http://schemas.microsoft.com/office/drawing/2014/main" id="{0B2B1178-0A92-8D1F-1B38-A057E132BB48}"/>
              </a:ext>
            </a:extLst>
          </p:cNvPr>
          <p:cNvSpPr>
            <a:spLocks noGrp="1" noChangeArrowheads="1"/>
          </p:cNvSpPr>
          <p:nvPr>
            <p:ph type="body" idx="1"/>
          </p:nvPr>
        </p:nvSpPr>
        <p:spPr>
          <a:xfrm>
            <a:off x="914400" y="1600200"/>
            <a:ext cx="4191000" cy="4525963"/>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Review the Classroom Safety Checklist on the E-Directorate Website in What’s New.</a:t>
            </a:r>
          </a:p>
          <a:p>
            <a:pPr marL="0" indent="0" eaLnBrk="1" hangingPunct="1">
              <a:buNone/>
            </a:pPr>
            <a:r>
              <a:rPr lang="en-US" altLang="en-US" sz="1800" b="1" dirty="0">
                <a:solidFill>
                  <a:schemeClr val="accent6"/>
                </a:solidFill>
                <a:latin typeface="Arial" panose="020B0604020202020204" pitchFamily="34" charset="0"/>
                <a:cs typeface="Arial" panose="020B0604020202020204" pitchFamily="34" charset="0"/>
                <a:hlinkClick r:id="rId3"/>
              </a:rPr>
              <a:t>http://edept.cgaux.org/pdf/Classroom%20Safety%20Checklist.pdf</a:t>
            </a:r>
            <a:endParaRPr lang="en-US" altLang="en-US" sz="1800" b="1" dirty="0">
              <a:solidFill>
                <a:schemeClr val="accent6"/>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5855530A-EB93-CFD3-DA15-31A61A3D5FB6}"/>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graphicFrame>
        <p:nvGraphicFramePr>
          <p:cNvPr id="4" name="Object 3">
            <a:extLst>
              <a:ext uri="{FF2B5EF4-FFF2-40B4-BE49-F238E27FC236}">
                <a16:creationId xmlns:a16="http://schemas.microsoft.com/office/drawing/2014/main" id="{1A73301F-181E-FF4F-E7DD-C797AF07E23A}"/>
              </a:ext>
            </a:extLst>
          </p:cNvPr>
          <p:cNvGraphicFramePr>
            <a:graphicFrameLocks noChangeAspect="1"/>
          </p:cNvGraphicFramePr>
          <p:nvPr>
            <p:extLst>
              <p:ext uri="{D42A27DB-BD31-4B8C-83A1-F6EECF244321}">
                <p14:modId xmlns:p14="http://schemas.microsoft.com/office/powerpoint/2010/main" val="1302476261"/>
              </p:ext>
            </p:extLst>
          </p:nvPr>
        </p:nvGraphicFramePr>
        <p:xfrm>
          <a:off x="5715000" y="1143000"/>
          <a:ext cx="2286000" cy="5715000"/>
        </p:xfrm>
        <a:graphic>
          <a:graphicData uri="http://schemas.openxmlformats.org/presentationml/2006/ole">
            <mc:AlternateContent xmlns:mc="http://schemas.openxmlformats.org/markup-compatibility/2006">
              <mc:Choice xmlns:v="urn:schemas-microsoft-com:vml" Requires="v">
                <p:oleObj name="Acrobat Document" r:id="rId4" imgW="5714740" imgH="14287461" progId="Acrobat.Document.DC">
                  <p:embed/>
                </p:oleObj>
              </mc:Choice>
              <mc:Fallback>
                <p:oleObj name="Acrobat Document" r:id="rId4" imgW="5714740" imgH="14287461" progId="Acrobat.Document.DC">
                  <p:embed/>
                  <p:pic>
                    <p:nvPicPr>
                      <p:cNvPr id="0" name=""/>
                      <p:cNvPicPr/>
                      <p:nvPr/>
                    </p:nvPicPr>
                    <p:blipFill>
                      <a:blip r:embed="rId5"/>
                      <a:stretch>
                        <a:fillRect/>
                      </a:stretch>
                    </p:blipFill>
                    <p:spPr>
                      <a:xfrm>
                        <a:off x="5715000" y="1143000"/>
                        <a:ext cx="2286000" cy="5715000"/>
                      </a:xfrm>
                      <a:prstGeom prst="rect">
                        <a:avLst/>
                      </a:prstGeom>
                    </p:spPr>
                  </p:pic>
                </p:oleObj>
              </mc:Fallback>
            </mc:AlternateContent>
          </a:graphicData>
        </a:graphic>
      </p:graphicFrame>
    </p:spTree>
    <p:extLst>
      <p:ext uri="{BB962C8B-B14F-4D97-AF65-F5344CB8AC3E}">
        <p14:creationId xmlns:p14="http://schemas.microsoft.com/office/powerpoint/2010/main" val="172665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Website Navigation</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12</a:t>
            </a:fld>
            <a:endParaRPr lang="en-US" altLang="en-US" dirty="0"/>
          </a:p>
        </p:txBody>
      </p:sp>
      <p:sp>
        <p:nvSpPr>
          <p:cNvPr id="6" name="TextBox 5"/>
          <p:cNvSpPr txBox="1"/>
          <p:nvPr/>
        </p:nvSpPr>
        <p:spPr>
          <a:xfrm>
            <a:off x="1371600" y="1295400"/>
            <a:ext cx="2971800" cy="483209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Reordered</a:t>
            </a:r>
            <a:br>
              <a:rPr lang="en-US" sz="2800" b="1" dirty="0">
                <a:solidFill>
                  <a:schemeClr val="accent6"/>
                </a:solidFill>
                <a:latin typeface="Arial" panose="020B0604020202020204" pitchFamily="34" charset="0"/>
                <a:ea typeface="+mj-ea"/>
                <a:cs typeface="Arial" panose="020B0604020202020204" pitchFamily="34" charset="0"/>
              </a:rPr>
            </a:br>
            <a:r>
              <a:rPr lang="en-US" sz="2800" b="1" dirty="0">
                <a:solidFill>
                  <a:schemeClr val="accent6"/>
                </a:solidFill>
                <a:latin typeface="Arial" panose="020B0604020202020204" pitchFamily="34" charset="0"/>
                <a:ea typeface="+mj-ea"/>
                <a:cs typeface="Arial" panose="020B0604020202020204" pitchFamily="34" charset="0"/>
              </a:rPr>
              <a:t>menu</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Intuitive navigation</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Fewer clicks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Archiving of old material</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ea typeface="+mj-ea"/>
                <a:cs typeface="Arial" panose="020B0604020202020204" pitchFamily="34" charset="0"/>
              </a:rPr>
              <a:t>Frequent material updates</a:t>
            </a:r>
          </a:p>
          <a:p>
            <a:pPr marL="914400" lvl="1" indent="-457200">
              <a:buFont typeface="Arial" panose="020B0604020202020204" pitchFamily="34" charset="0"/>
              <a:buChar char="•"/>
            </a:pPr>
            <a:endParaRPr lang="en-US" sz="2800" b="1" dirty="0">
              <a:solidFill>
                <a:schemeClr val="accent6"/>
              </a:solidFill>
              <a:latin typeface="Arial" panose="020B0604020202020204" pitchFamily="34" charset="0"/>
              <a:ea typeface="+mj-ea"/>
              <a:cs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686225">
            <a:off x="4336736" y="1772488"/>
            <a:ext cx="4575251" cy="2887885"/>
          </a:xfrm>
          <a:prstGeom prst="rect">
            <a:avLst/>
          </a:prstGeom>
        </p:spPr>
      </p:pic>
      <p:sp>
        <p:nvSpPr>
          <p:cNvPr id="7" name="TextBox 6"/>
          <p:cNvSpPr txBox="1"/>
          <p:nvPr/>
        </p:nvSpPr>
        <p:spPr>
          <a:xfrm>
            <a:off x="1371600" y="5746849"/>
            <a:ext cx="6629400" cy="400110"/>
          </a:xfrm>
          <a:prstGeom prst="rect">
            <a:avLst/>
          </a:prstGeom>
          <a:noFill/>
        </p:spPr>
        <p:txBody>
          <a:bodyPr wrap="square" rtlCol="0">
            <a:spAutoFit/>
          </a:bodyPr>
          <a:lstStyle/>
          <a:p>
            <a:r>
              <a:rPr lang="en-US" sz="2000" b="1" dirty="0">
                <a:solidFill>
                  <a:schemeClr val="accent6"/>
                </a:solidFill>
                <a:latin typeface="Arial" panose="020B0604020202020204" pitchFamily="34" charset="0"/>
                <a:ea typeface="+mj-ea"/>
                <a:cs typeface="Arial" panose="020B0604020202020204" pitchFamily="34" charset="0"/>
                <a:hlinkClick r:id="rId4"/>
              </a:rPr>
              <a:t>http://wow.uscgaux.info/content.php?unit=e-dept</a:t>
            </a:r>
            <a:endParaRPr lang="en-US" sz="2000" b="1" dirty="0">
              <a:solidFill>
                <a:schemeClr val="accent6"/>
              </a:solidFill>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C12B3BCC-4E03-EB8F-19B4-3EAB824645FF}"/>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96481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Slide Number Placeholder 5">
            <a:extLst>
              <a:ext uri="{FF2B5EF4-FFF2-40B4-BE49-F238E27FC236}">
                <a16:creationId xmlns:a16="http://schemas.microsoft.com/office/drawing/2014/main" id="{9BEE8848-5D89-8BC4-B886-95525DE7F04A}"/>
              </a:ext>
            </a:extLst>
          </p:cNvPr>
          <p:cNvSpPr>
            <a:spLocks noGrp="1"/>
          </p:cNvSpPr>
          <p:nvPr>
            <p:ph type="sldNum" sz="quarter" idx="12"/>
          </p:nvPr>
        </p:nvSpPr>
        <p:spPr>
          <a:xfrm>
            <a:off x="8001000" y="6405860"/>
            <a:ext cx="1143000" cy="457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5C525AB-F22A-493D-8610-B88900B82521}" type="slidenum">
              <a:rPr lang="en-US" altLang="en-US">
                <a:solidFill>
                  <a:srgbClr val="003366"/>
                </a:solidFill>
              </a:rPr>
              <a:pPr/>
              <a:t>13</a:t>
            </a:fld>
            <a:endParaRPr lang="en-US" altLang="en-US" dirty="0">
              <a:solidFill>
                <a:srgbClr val="003366"/>
              </a:solidFill>
            </a:endParaRPr>
          </a:p>
        </p:txBody>
      </p:sp>
      <p:sp>
        <p:nvSpPr>
          <p:cNvPr id="17411" name="Rectangle 2">
            <a:extLst>
              <a:ext uri="{FF2B5EF4-FFF2-40B4-BE49-F238E27FC236}">
                <a16:creationId xmlns:a16="http://schemas.microsoft.com/office/drawing/2014/main" id="{262C0123-B887-287F-5BE1-56B0D9F15917}"/>
              </a:ext>
            </a:extLst>
          </p:cNvPr>
          <p:cNvSpPr>
            <a:spLocks noGrp="1" noChangeArrowheads="1"/>
          </p:cNvSpPr>
          <p:nvPr>
            <p:ph type="title"/>
          </p:nvPr>
        </p:nvSpPr>
        <p:spPr>
          <a:xfrm>
            <a:off x="1600200" y="228600"/>
            <a:ext cx="6477000" cy="1143000"/>
          </a:xfrm>
        </p:spPr>
        <p:txBody>
          <a:bodyPr/>
          <a:lstStyle/>
          <a:p>
            <a:pPr eaLnBrk="1" hangingPunct="1"/>
            <a:r>
              <a:rPr lang="en-US" altLang="en-US" sz="4000" dirty="0">
                <a:solidFill>
                  <a:schemeClr val="accent6"/>
                </a:solidFill>
              </a:rPr>
              <a:t>Web Resources to Improve Your Classes </a:t>
            </a:r>
          </a:p>
        </p:txBody>
      </p:sp>
      <p:sp>
        <p:nvSpPr>
          <p:cNvPr id="16387" name="Rectangle 3">
            <a:extLst>
              <a:ext uri="{FF2B5EF4-FFF2-40B4-BE49-F238E27FC236}">
                <a16:creationId xmlns:a16="http://schemas.microsoft.com/office/drawing/2014/main" id="{2AACE7EF-2E0A-3448-D465-1AC232D97F39}"/>
              </a:ext>
            </a:extLst>
          </p:cNvPr>
          <p:cNvSpPr>
            <a:spLocks noGrp="1" noChangeArrowheads="1"/>
          </p:cNvSpPr>
          <p:nvPr>
            <p:ph type="body" idx="1"/>
          </p:nvPr>
        </p:nvSpPr>
        <p:spPr>
          <a:xfrm>
            <a:off x="1295400" y="1749219"/>
            <a:ext cx="7620000" cy="4656641"/>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Post your PE classes</a:t>
            </a:r>
          </a:p>
          <a:p>
            <a:pPr lvl="1" eaLnBrk="1" hangingPunct="1"/>
            <a:r>
              <a:rPr lang="en-US" altLang="en-US" b="1" dirty="0">
                <a:solidFill>
                  <a:schemeClr val="accent6"/>
                </a:solidFill>
                <a:latin typeface="Arial" panose="020B0604020202020204" pitchFamily="34" charset="0"/>
                <a:cs typeface="Arial" panose="020B0604020202020204" pitchFamily="34" charset="0"/>
              </a:rPr>
              <a:t>On the 7023 Form for Course Finder</a:t>
            </a:r>
          </a:p>
          <a:p>
            <a:pPr lvl="1" eaLnBrk="1" hangingPunct="1"/>
            <a:r>
              <a:rPr lang="en-US" altLang="en-US" b="1" dirty="0">
                <a:solidFill>
                  <a:schemeClr val="accent6"/>
                </a:solidFill>
                <a:latin typeface="Arial" panose="020B0604020202020204" pitchFamily="34" charset="0"/>
                <a:cs typeface="Arial" panose="020B0604020202020204" pitchFamily="34" charset="0"/>
              </a:rPr>
              <a:t>Your flotilla web page </a:t>
            </a:r>
          </a:p>
          <a:p>
            <a:pPr eaLnBrk="1" hangingPunct="1"/>
            <a:r>
              <a:rPr lang="en-US" altLang="en-US" sz="2800" dirty="0">
                <a:solidFill>
                  <a:schemeClr val="accent6"/>
                </a:solidFill>
                <a:latin typeface="Arial" panose="020B0604020202020204" pitchFamily="34" charset="0"/>
                <a:cs typeface="Arial" panose="020B0604020202020204" pitchFamily="34" charset="0"/>
              </a:rPr>
              <a:t>Look for useful websites, i.e., weather</a:t>
            </a:r>
          </a:p>
          <a:p>
            <a:pPr eaLnBrk="1" hangingPunct="1"/>
            <a:r>
              <a:rPr lang="en-US" altLang="en-US" sz="2800" dirty="0">
                <a:solidFill>
                  <a:schemeClr val="accent6"/>
                </a:solidFill>
                <a:latin typeface="Arial" panose="020B0604020202020204" pitchFamily="34" charset="0"/>
                <a:cs typeface="Arial" panose="020B0604020202020204" pitchFamily="34" charset="0"/>
              </a:rPr>
              <a:t>E-Directorate Resources</a:t>
            </a:r>
          </a:p>
          <a:p>
            <a:pPr eaLnBrk="1" hangingPunct="1"/>
            <a:r>
              <a:rPr lang="en-US" altLang="en-US" sz="2800" dirty="0">
                <a:solidFill>
                  <a:schemeClr val="accent6"/>
                </a:solidFill>
                <a:latin typeface="Arial" panose="020B0604020202020204" pitchFamily="34" charset="0"/>
                <a:cs typeface="Arial" panose="020B0604020202020204" pitchFamily="34" charset="0"/>
              </a:rPr>
              <a:t>Watersports Videos </a:t>
            </a:r>
            <a:r>
              <a:rPr lang="en-US" sz="1600" dirty="0">
                <a:hlinkClick r:id="rId3"/>
              </a:rPr>
              <a:t>Water Sports Industry Association | Voice of the Water Sports Industry (wsia.net)</a:t>
            </a:r>
            <a:endParaRPr lang="en-US" altLang="en-US" sz="2800" dirty="0">
              <a:solidFill>
                <a:schemeClr val="accent6"/>
              </a:solidFill>
              <a:latin typeface="Arial" panose="020B0604020202020204" pitchFamily="34" charset="0"/>
              <a:cs typeface="Arial" panose="020B0604020202020204" pitchFamily="34" charset="0"/>
            </a:endParaRPr>
          </a:p>
          <a:p>
            <a:pPr eaLnBrk="1" hangingPunct="1"/>
            <a:r>
              <a:rPr lang="en-US" altLang="en-US" sz="2800" dirty="0">
                <a:solidFill>
                  <a:schemeClr val="accent6"/>
                </a:solidFill>
                <a:latin typeface="Arial" panose="020B0604020202020204" pitchFamily="34" charset="0"/>
                <a:cs typeface="Arial" panose="020B0604020202020204" pitchFamily="34" charset="0"/>
              </a:rPr>
              <a:t>US Power Squadron (America’s Boating Club) videos on America’s Boating Channel </a:t>
            </a:r>
            <a:r>
              <a:rPr lang="en-US" sz="1600" dirty="0">
                <a:hlinkClick r:id="rId4"/>
              </a:rPr>
              <a:t>America's Boating Channel - YouTube</a:t>
            </a:r>
            <a:endParaRPr lang="en-US" altLang="en-US" sz="1600" b="1" dirty="0">
              <a:solidFill>
                <a:schemeClr val="accent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BF553548-8497-0DD1-9C1C-5B1BD17410B6}"/>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646053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Virtual Classes via Videoconferencing</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14</a:t>
            </a:fld>
            <a:endParaRPr lang="en-US" altLang="en-US" dirty="0"/>
          </a:p>
        </p:txBody>
      </p:sp>
      <p:sp>
        <p:nvSpPr>
          <p:cNvPr id="6" name="TextBox 5"/>
          <p:cNvSpPr txBox="1"/>
          <p:nvPr/>
        </p:nvSpPr>
        <p:spPr>
          <a:xfrm>
            <a:off x="1828800" y="1905000"/>
            <a:ext cx="7010400" cy="3939540"/>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Visit the E-Directorate Virtual PE Classes Web Pages</a:t>
            </a:r>
          </a:p>
          <a:p>
            <a:endParaRPr lang="en-US" sz="12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 Member Zone protected pages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Describes: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Value of virtual classes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How-to of virtual classes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Marketing of virtual classes</a:t>
            </a:r>
          </a:p>
          <a:p>
            <a:pPr marL="914400" lvl="1" indent="-4572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r>
              <a:rPr lang="en-US" sz="1400" b="1" dirty="0">
                <a:solidFill>
                  <a:schemeClr val="accent6"/>
                </a:solidFill>
                <a:latin typeface="Arial" panose="020B0604020202020204" pitchFamily="34" charset="0"/>
                <a:cs typeface="Arial" panose="020B0604020202020204" pitchFamily="34" charset="0"/>
                <a:hlinkClick r:id="rId3"/>
              </a:rPr>
              <a:t>http://wow.uscgaux.info/content.php?unit=E-DEPT&amp;category=virtual-pe-classes</a:t>
            </a:r>
            <a:endParaRPr lang="en-US" sz="1400" b="1" dirty="0">
              <a:solidFill>
                <a:schemeClr val="accent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1C96669-18F7-BA98-B658-70190D79C211}"/>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908298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Virtual Classes via Videoconferencing</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15</a:t>
            </a:fld>
            <a:endParaRPr lang="en-US" altLang="en-US" dirty="0"/>
          </a:p>
        </p:txBody>
      </p:sp>
      <p:sp>
        <p:nvSpPr>
          <p:cNvPr id="6" name="TextBox 5"/>
          <p:cNvSpPr txBox="1"/>
          <p:nvPr/>
        </p:nvSpPr>
        <p:spPr>
          <a:xfrm>
            <a:off x="1828800" y="1660029"/>
            <a:ext cx="7010400" cy="1692771"/>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Visit the E-Directorate Virtual PE Classes Web Page</a:t>
            </a:r>
          </a:p>
          <a:p>
            <a:endParaRPr lang="en-US" sz="600" b="1" dirty="0">
              <a:solidFill>
                <a:schemeClr val="accent6"/>
              </a:solidFill>
              <a:latin typeface="Arial" panose="020B0604020202020204" pitchFamily="34" charset="0"/>
              <a:cs typeface="Arial" panose="020B0604020202020204" pitchFamily="34" charset="0"/>
            </a:endParaRPr>
          </a:p>
          <a:p>
            <a:r>
              <a:rPr lang="en-US" sz="1400" b="1" dirty="0">
                <a:solidFill>
                  <a:schemeClr val="accent6"/>
                </a:solidFill>
                <a:latin typeface="Arial" panose="020B0604020202020204" pitchFamily="34" charset="0"/>
                <a:cs typeface="Arial" panose="020B0604020202020204" pitchFamily="34" charset="0"/>
                <a:hlinkClick r:id="rId3"/>
              </a:rPr>
              <a:t>http://wow.uscgaux.info/content.php?unit=E-DEPT&amp;category=virtual-pe-classes</a:t>
            </a:r>
            <a:endParaRPr lang="en-US" sz="1400" b="1" dirty="0">
              <a:solidFill>
                <a:schemeClr val="accent6"/>
              </a:solidFill>
              <a:latin typeface="Arial" panose="020B0604020202020204" pitchFamily="34" charset="0"/>
              <a:cs typeface="Arial" panose="020B0604020202020204" pitchFamily="34" charset="0"/>
            </a:endParaRPr>
          </a:p>
          <a:p>
            <a:endParaRPr lang="en-US" sz="1400" b="1" dirty="0">
              <a:solidFill>
                <a:schemeClr val="accent6"/>
              </a:solidFill>
              <a:latin typeface="Arial" panose="020B0604020202020204" pitchFamily="34" charset="0"/>
              <a:cs typeface="Arial" panose="020B0604020202020204" pitchFamily="34" charset="0"/>
            </a:endParaRPr>
          </a:p>
          <a:p>
            <a:endParaRPr lang="en-US" sz="1400" b="1"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2998113"/>
            <a:ext cx="3391786" cy="3281553"/>
          </a:xfrm>
          <a:prstGeom prst="rect">
            <a:avLst/>
          </a:prstGeom>
          <a:ln>
            <a:solidFill>
              <a:srgbClr val="002060"/>
            </a:solidFill>
          </a:ln>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88831" y="2998113"/>
            <a:ext cx="2857337" cy="3257550"/>
          </a:xfrm>
          <a:prstGeom prst="rect">
            <a:avLst/>
          </a:prstGeom>
          <a:ln>
            <a:solidFill>
              <a:schemeClr val="accent1"/>
            </a:solidFill>
          </a:ln>
        </p:spPr>
      </p:pic>
      <p:sp>
        <p:nvSpPr>
          <p:cNvPr id="7" name="TextBox 6">
            <a:extLst>
              <a:ext uri="{FF2B5EF4-FFF2-40B4-BE49-F238E27FC236}">
                <a16:creationId xmlns:a16="http://schemas.microsoft.com/office/drawing/2014/main" id="{6E94C9B3-3CBD-F00C-5BBB-69FB70CC3CC5}"/>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91195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Course Finder</a:t>
            </a:r>
          </a:p>
        </p:txBody>
      </p:sp>
      <p:sp>
        <p:nvSpPr>
          <p:cNvPr id="3" name="TextBox 2"/>
          <p:cNvSpPr txBox="1"/>
          <p:nvPr/>
        </p:nvSpPr>
        <p:spPr>
          <a:xfrm>
            <a:off x="1447800" y="12192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16</a:t>
            </a:fld>
            <a:endParaRPr lang="en-US" altLang="en-US" dirty="0"/>
          </a:p>
        </p:txBody>
      </p:sp>
      <p:sp>
        <p:nvSpPr>
          <p:cNvPr id="6" name="TextBox 5"/>
          <p:cNvSpPr txBox="1"/>
          <p:nvPr/>
        </p:nvSpPr>
        <p:spPr>
          <a:xfrm>
            <a:off x="1600200" y="1219200"/>
            <a:ext cx="7010400" cy="523220"/>
          </a:xfrm>
          <a:prstGeom prst="rect">
            <a:avLst/>
          </a:prstGeom>
          <a:noFill/>
        </p:spPr>
        <p:txBody>
          <a:bodyPr wrap="square" rtlCol="0">
            <a:spAutoFit/>
          </a:bodyPr>
          <a:lstStyle/>
          <a:p>
            <a:r>
              <a:rPr lang="en-US" sz="2800" b="1" dirty="0">
                <a:solidFill>
                  <a:schemeClr val="accent6"/>
                </a:solidFill>
                <a:latin typeface="Arial" panose="020B0604020202020204" pitchFamily="34" charset="0"/>
                <a:ea typeface="+mj-ea"/>
                <a:cs typeface="Arial" panose="020B0604020202020204" pitchFamily="34" charset="0"/>
              </a:rPr>
              <a:t>Refreshed/Re-organized Course Finder</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31509" y="1738409"/>
            <a:ext cx="3090582" cy="4271536"/>
          </a:xfrm>
          <a:prstGeom prst="rect">
            <a:avLst/>
          </a:prstGeom>
        </p:spPr>
      </p:pic>
      <p:sp>
        <p:nvSpPr>
          <p:cNvPr id="7" name="TextBox 6"/>
          <p:cNvSpPr txBox="1"/>
          <p:nvPr/>
        </p:nvSpPr>
        <p:spPr>
          <a:xfrm>
            <a:off x="1866900" y="6009945"/>
            <a:ext cx="6248400" cy="400110"/>
          </a:xfrm>
          <a:prstGeom prst="rect">
            <a:avLst/>
          </a:prstGeom>
          <a:noFill/>
        </p:spPr>
        <p:txBody>
          <a:bodyPr wrap="square" rtlCol="0">
            <a:spAutoFit/>
          </a:bodyPr>
          <a:lstStyle/>
          <a:p>
            <a:r>
              <a:rPr lang="en-US" sz="2000" b="1" dirty="0">
                <a:solidFill>
                  <a:schemeClr val="accent6"/>
                </a:solidFill>
                <a:latin typeface="Arial" panose="020B0604020202020204" pitchFamily="34" charset="0"/>
                <a:ea typeface="+mj-ea"/>
                <a:cs typeface="Arial" panose="020B0604020202020204" pitchFamily="34" charset="0"/>
                <a:hlinkClick r:id="rId4"/>
              </a:rPr>
              <a:t>www.cgaux.org/boatinged/class_finder/index.php</a:t>
            </a:r>
            <a:endParaRPr lang="en-US" sz="2000" b="1" dirty="0">
              <a:solidFill>
                <a:schemeClr val="accent6"/>
              </a:solidFill>
              <a:latin typeface="Arial" panose="020B0604020202020204" pitchFamily="34" charset="0"/>
              <a:ea typeface="+mj-ea"/>
              <a:cs typeface="Arial" panose="020B0604020202020204" pitchFamily="34" charset="0"/>
            </a:endParaRPr>
          </a:p>
        </p:txBody>
      </p:sp>
      <p:sp>
        <p:nvSpPr>
          <p:cNvPr id="8" name="TextBox 7">
            <a:extLst>
              <a:ext uri="{FF2B5EF4-FFF2-40B4-BE49-F238E27FC236}">
                <a16:creationId xmlns:a16="http://schemas.microsoft.com/office/drawing/2014/main" id="{DA7464DB-C549-B7B0-C2CF-465E8688414D}"/>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6753877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Marketing Our Classes</a:t>
            </a:r>
            <a:br>
              <a:rPr lang="en-US" sz="4000" dirty="0">
                <a:solidFill>
                  <a:schemeClr val="accent6"/>
                </a:solidFill>
              </a:rPr>
            </a:br>
            <a:r>
              <a:rPr lang="en-US" sz="4000" dirty="0">
                <a:solidFill>
                  <a:schemeClr val="accent6"/>
                </a:solidFill>
              </a:rPr>
              <a:t>RBS Committees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17</a:t>
            </a:fld>
            <a:endParaRPr lang="en-US" altLang="en-US" dirty="0"/>
          </a:p>
        </p:txBody>
      </p:sp>
      <p:pic>
        <p:nvPicPr>
          <p:cNvPr id="9" name="Picture 8">
            <a:extLst>
              <a:ext uri="{FF2B5EF4-FFF2-40B4-BE49-F238E27FC236}">
                <a16:creationId xmlns:a16="http://schemas.microsoft.com/office/drawing/2014/main" id="{CD8FDD76-EF2A-4FAB-939A-BAC415F77F3D}"/>
              </a:ext>
            </a:extLst>
          </p:cNvPr>
          <p:cNvPicPr>
            <a:picLocks noChangeAspect="1"/>
          </p:cNvPicPr>
          <p:nvPr/>
        </p:nvPicPr>
        <p:blipFill>
          <a:blip r:embed="rId3"/>
          <a:stretch>
            <a:fillRect/>
          </a:stretch>
        </p:blipFill>
        <p:spPr>
          <a:xfrm>
            <a:off x="2362200" y="1450063"/>
            <a:ext cx="6200775" cy="3569612"/>
          </a:xfrm>
          <a:prstGeom prst="rect">
            <a:avLst/>
          </a:prstGeom>
        </p:spPr>
      </p:pic>
      <p:sp>
        <p:nvSpPr>
          <p:cNvPr id="10" name="TextBox 9">
            <a:extLst>
              <a:ext uri="{FF2B5EF4-FFF2-40B4-BE49-F238E27FC236}">
                <a16:creationId xmlns:a16="http://schemas.microsoft.com/office/drawing/2014/main" id="{8157FFE6-2AE3-4712-904C-8561861074AD}"/>
              </a:ext>
            </a:extLst>
          </p:cNvPr>
          <p:cNvSpPr txBox="1"/>
          <p:nvPr/>
        </p:nvSpPr>
        <p:spPr>
          <a:xfrm>
            <a:off x="1804736" y="5095875"/>
            <a:ext cx="7086599" cy="138499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A smoothly functioning team of flotilla staff officers can achieve significant results with coordinated teamwork</a:t>
            </a:r>
          </a:p>
        </p:txBody>
      </p:sp>
      <p:sp>
        <p:nvSpPr>
          <p:cNvPr id="4" name="TextBox 3">
            <a:extLst>
              <a:ext uri="{FF2B5EF4-FFF2-40B4-BE49-F238E27FC236}">
                <a16:creationId xmlns:a16="http://schemas.microsoft.com/office/drawing/2014/main" id="{8D37C4FD-5ACE-1340-2786-2C364EB0297B}"/>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895200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B66ECF08-7B6C-419B-883E-1B4814C5693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3D551CE-E0FF-44C4-8039-277F4E2FA2AB}" type="slidenum">
              <a:rPr lang="en-US" altLang="en-US">
                <a:solidFill>
                  <a:srgbClr val="003366"/>
                </a:solidFill>
              </a:rPr>
              <a:pPr/>
              <a:t>18</a:t>
            </a:fld>
            <a:endParaRPr lang="en-US" altLang="en-US">
              <a:solidFill>
                <a:srgbClr val="003366"/>
              </a:solidFill>
            </a:endParaRPr>
          </a:p>
        </p:txBody>
      </p:sp>
      <p:sp>
        <p:nvSpPr>
          <p:cNvPr id="34819" name="Rectangle 2">
            <a:extLst>
              <a:ext uri="{FF2B5EF4-FFF2-40B4-BE49-F238E27FC236}">
                <a16:creationId xmlns:a16="http://schemas.microsoft.com/office/drawing/2014/main" id="{622A7CE4-9671-4638-690D-FB01F830E85E}"/>
              </a:ext>
            </a:extLst>
          </p:cNvPr>
          <p:cNvSpPr>
            <a:spLocks noGrp="1" noChangeArrowheads="1"/>
          </p:cNvSpPr>
          <p:nvPr>
            <p:ph type="title"/>
          </p:nvPr>
        </p:nvSpPr>
        <p:spPr>
          <a:xfrm>
            <a:off x="1600200" y="228600"/>
            <a:ext cx="6172200" cy="1143000"/>
          </a:xfrm>
        </p:spPr>
        <p:txBody>
          <a:bodyPr/>
          <a:lstStyle/>
          <a:p>
            <a:pPr eaLnBrk="1" hangingPunct="1"/>
            <a:r>
              <a:rPr lang="en-US" altLang="en-US" dirty="0"/>
              <a:t>     </a:t>
            </a:r>
            <a:r>
              <a:rPr lang="en-US" altLang="en-US" dirty="0">
                <a:solidFill>
                  <a:schemeClr val="accent6"/>
                </a:solidFill>
              </a:rPr>
              <a:t>Work With our VE/</a:t>
            </a:r>
            <a:r>
              <a:rPr lang="en-US" altLang="en-US" dirty="0" err="1">
                <a:solidFill>
                  <a:schemeClr val="accent6"/>
                </a:solidFill>
              </a:rPr>
              <a:t>RBSPV</a:t>
            </a:r>
            <a:r>
              <a:rPr lang="en-US" altLang="en-US" dirty="0">
                <a:solidFill>
                  <a:schemeClr val="accent6"/>
                </a:solidFill>
              </a:rPr>
              <a:t> Partners</a:t>
            </a:r>
          </a:p>
        </p:txBody>
      </p:sp>
      <p:sp>
        <p:nvSpPr>
          <p:cNvPr id="35843" name="Rectangle 3">
            <a:extLst>
              <a:ext uri="{FF2B5EF4-FFF2-40B4-BE49-F238E27FC236}">
                <a16:creationId xmlns:a16="http://schemas.microsoft.com/office/drawing/2014/main" id="{AB6E8C7B-C991-00CE-4F61-9A036C822F97}"/>
              </a:ext>
            </a:extLst>
          </p:cNvPr>
          <p:cNvSpPr>
            <a:spLocks noGrp="1" noChangeArrowheads="1"/>
          </p:cNvSpPr>
          <p:nvPr>
            <p:ph type="body" idx="1"/>
          </p:nvPr>
        </p:nvSpPr>
        <p:spPr>
          <a:xfrm>
            <a:off x="1333500" y="1585118"/>
            <a:ext cx="7772400" cy="4525963"/>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Vessel Examiners and Program Visitors</a:t>
            </a:r>
          </a:p>
          <a:p>
            <a:pPr lvl="1" eaLnBrk="1" hangingPunct="1"/>
            <a:r>
              <a:rPr lang="en-US" altLang="en-US" b="1" dirty="0">
                <a:solidFill>
                  <a:schemeClr val="accent6"/>
                </a:solidFill>
                <a:latin typeface="Arial" panose="020B0604020202020204" pitchFamily="34" charset="0"/>
                <a:cs typeface="Arial" panose="020B0604020202020204" pitchFamily="34" charset="0"/>
              </a:rPr>
              <a:t>Partners in recreational boating safety</a:t>
            </a:r>
          </a:p>
          <a:p>
            <a:pPr eaLnBrk="1" hangingPunct="1"/>
            <a:r>
              <a:rPr lang="en-US" altLang="en-US" sz="2800" dirty="0">
                <a:solidFill>
                  <a:schemeClr val="accent6"/>
                </a:solidFill>
                <a:latin typeface="Arial" panose="020B0604020202020204" pitchFamily="34" charset="0"/>
                <a:cs typeface="Arial" panose="020B0604020202020204" pitchFamily="34" charset="0"/>
              </a:rPr>
              <a:t>Our common mission?</a:t>
            </a:r>
          </a:p>
          <a:p>
            <a:pPr lvl="1" eaLnBrk="1" hangingPunct="1"/>
            <a:r>
              <a:rPr lang="en-US" altLang="en-US" b="1" dirty="0">
                <a:solidFill>
                  <a:schemeClr val="accent6"/>
                </a:solidFill>
                <a:latin typeface="Arial" panose="020B0604020202020204" pitchFamily="34" charset="0"/>
                <a:cs typeface="Arial" panose="020B0604020202020204" pitchFamily="34" charset="0"/>
              </a:rPr>
              <a:t>“Prevention through education”</a:t>
            </a:r>
          </a:p>
          <a:p>
            <a:pPr eaLnBrk="1" hangingPunct="1"/>
            <a:r>
              <a:rPr lang="en-US" altLang="en-US" sz="2800" dirty="0">
                <a:solidFill>
                  <a:schemeClr val="accent6"/>
                </a:solidFill>
                <a:latin typeface="Arial" panose="020B0604020202020204" pitchFamily="34" charset="0"/>
                <a:cs typeface="Arial" panose="020B0604020202020204" pitchFamily="34" charset="0"/>
              </a:rPr>
              <a:t>How can VEs/PVs help?</a:t>
            </a:r>
          </a:p>
          <a:p>
            <a:pPr lvl="1" eaLnBrk="1" hangingPunct="1"/>
            <a:r>
              <a:rPr lang="en-US" altLang="en-US" b="1" dirty="0">
                <a:solidFill>
                  <a:schemeClr val="accent6"/>
                </a:solidFill>
                <a:latin typeface="Arial" panose="020B0604020202020204" pitchFamily="34" charset="0"/>
                <a:cs typeface="Arial" panose="020B0604020202020204" pitchFamily="34" charset="0"/>
              </a:rPr>
              <a:t>Distribute class schedules at VSCs</a:t>
            </a:r>
          </a:p>
          <a:p>
            <a:pPr lvl="1" eaLnBrk="1" hangingPunct="1"/>
            <a:r>
              <a:rPr lang="en-US" altLang="en-US" b="1" dirty="0">
                <a:solidFill>
                  <a:schemeClr val="accent6"/>
                </a:solidFill>
                <a:latin typeface="Arial" panose="020B0604020202020204" pitchFamily="34" charset="0"/>
                <a:cs typeface="Arial" panose="020B0604020202020204" pitchFamily="34" charset="0"/>
              </a:rPr>
              <a:t>Share schedules with their partners</a:t>
            </a:r>
          </a:p>
          <a:p>
            <a:pPr lvl="1"/>
            <a:r>
              <a:rPr lang="en-US" altLang="en-US" b="1" dirty="0">
                <a:solidFill>
                  <a:schemeClr val="accent6"/>
                </a:solidFill>
                <a:latin typeface="Arial" panose="020B0604020202020204" pitchFamily="34" charset="0"/>
                <a:cs typeface="Arial" panose="020B0604020202020204" pitchFamily="34" charset="0"/>
              </a:rPr>
              <a:t>Share VSC schedules with your classes, too!</a:t>
            </a:r>
          </a:p>
          <a:p>
            <a:pPr lvl="1" eaLnBrk="1" hangingPunct="1"/>
            <a:endParaRPr lang="en-US" altLang="en-US" b="1" dirty="0">
              <a:solidFill>
                <a:schemeClr val="accent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AA9AF5EC-3959-3719-D71C-F3D74941D96F}"/>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496053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1F66BF5D-3746-A4E0-5130-760A036DD7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8D0927-47DB-4558-B3D2-FB61EC3FD889}" type="slidenum">
              <a:rPr lang="en-US" altLang="en-US">
                <a:solidFill>
                  <a:srgbClr val="003366"/>
                </a:solidFill>
              </a:rPr>
              <a:pPr/>
              <a:t>19</a:t>
            </a:fld>
            <a:endParaRPr lang="en-US" altLang="en-US">
              <a:solidFill>
                <a:srgbClr val="003366"/>
              </a:solidFill>
            </a:endParaRPr>
          </a:p>
        </p:txBody>
      </p:sp>
      <p:sp>
        <p:nvSpPr>
          <p:cNvPr id="21507" name="Rectangle 2">
            <a:extLst>
              <a:ext uri="{FF2B5EF4-FFF2-40B4-BE49-F238E27FC236}">
                <a16:creationId xmlns:a16="http://schemas.microsoft.com/office/drawing/2014/main" id="{20367952-AACA-917F-B82B-7B18EB8A1856}"/>
              </a:ext>
            </a:extLst>
          </p:cNvPr>
          <p:cNvSpPr>
            <a:spLocks noGrp="1" noChangeArrowheads="1"/>
          </p:cNvSpPr>
          <p:nvPr>
            <p:ph type="title"/>
          </p:nvPr>
        </p:nvSpPr>
        <p:spPr>
          <a:xfrm>
            <a:off x="1600200" y="411480"/>
            <a:ext cx="7086600" cy="1143000"/>
          </a:xfrm>
        </p:spPr>
        <p:txBody>
          <a:bodyPr/>
          <a:lstStyle/>
          <a:p>
            <a:pPr eaLnBrk="1" hangingPunct="1"/>
            <a:r>
              <a:rPr lang="en-US" altLang="en-US" sz="4000" dirty="0">
                <a:solidFill>
                  <a:schemeClr val="accent6"/>
                </a:solidFill>
              </a:rPr>
              <a:t>Marketing Our Classes</a:t>
            </a:r>
            <a:br>
              <a:rPr lang="en-US" altLang="en-US" sz="4000" dirty="0">
                <a:solidFill>
                  <a:schemeClr val="accent6"/>
                </a:solidFill>
              </a:rPr>
            </a:br>
            <a:r>
              <a:rPr lang="en-US" altLang="en-US" sz="4000" dirty="0">
                <a:solidFill>
                  <a:schemeClr val="accent6"/>
                </a:solidFill>
              </a:rPr>
              <a:t>Ways to Promote PE</a:t>
            </a:r>
            <a:endParaRPr lang="en-US" altLang="en-US" dirty="0">
              <a:solidFill>
                <a:schemeClr val="accent6"/>
              </a:solidFill>
            </a:endParaRPr>
          </a:p>
        </p:txBody>
      </p:sp>
      <p:sp>
        <p:nvSpPr>
          <p:cNvPr id="25603" name="Rectangle 3">
            <a:extLst>
              <a:ext uri="{FF2B5EF4-FFF2-40B4-BE49-F238E27FC236}">
                <a16:creationId xmlns:a16="http://schemas.microsoft.com/office/drawing/2014/main" id="{C5463149-6263-4A0A-FFE9-70FD77981D45}"/>
              </a:ext>
            </a:extLst>
          </p:cNvPr>
          <p:cNvSpPr>
            <a:spLocks noGrp="1" noChangeArrowheads="1"/>
          </p:cNvSpPr>
          <p:nvPr>
            <p:ph type="body" idx="1"/>
          </p:nvPr>
        </p:nvSpPr>
        <p:spPr>
          <a:xfrm>
            <a:off x="914400" y="2133600"/>
            <a:ext cx="4293275" cy="3992563"/>
          </a:xfrm>
        </p:spPr>
        <p:txBody>
          <a:bodyPr/>
          <a:lstStyle/>
          <a:p>
            <a:pPr eaLnBrk="1" hangingPunct="1">
              <a:spcBef>
                <a:spcPts val="24"/>
              </a:spcBef>
            </a:pPr>
            <a:r>
              <a:rPr lang="en-US" altLang="en-US" sz="2800" dirty="0">
                <a:solidFill>
                  <a:schemeClr val="accent6"/>
                </a:solidFill>
                <a:latin typeface="Arial" panose="020B0604020202020204" pitchFamily="34" charset="0"/>
                <a:cs typeface="Arial" panose="020B0604020202020204" pitchFamily="34" charset="0"/>
              </a:rPr>
              <a:t>Contact the local court</a:t>
            </a:r>
          </a:p>
          <a:p>
            <a:pPr eaLnBrk="1" hangingPunct="1">
              <a:spcBef>
                <a:spcPts val="24"/>
              </a:spcBef>
            </a:pPr>
            <a:r>
              <a:rPr lang="en-US" altLang="en-US" sz="2800" dirty="0">
                <a:solidFill>
                  <a:schemeClr val="accent6"/>
                </a:solidFill>
                <a:latin typeface="Arial" panose="020B0604020202020204" pitchFamily="34" charset="0"/>
                <a:cs typeface="Arial" panose="020B0604020202020204" pitchFamily="34" charset="0"/>
              </a:rPr>
              <a:t>Liaison with local insurance agents</a:t>
            </a:r>
          </a:p>
          <a:p>
            <a:pPr eaLnBrk="1" hangingPunct="1">
              <a:spcBef>
                <a:spcPts val="24"/>
              </a:spcBef>
            </a:pPr>
            <a:r>
              <a:rPr lang="en-US" altLang="en-US" sz="2800" dirty="0">
                <a:solidFill>
                  <a:schemeClr val="accent6"/>
                </a:solidFill>
                <a:latin typeface="Arial" panose="020B0604020202020204" pitchFamily="34" charset="0"/>
                <a:cs typeface="Arial" panose="020B0604020202020204" pitchFamily="34" charset="0"/>
              </a:rPr>
              <a:t>Use “bite-sized” seminar courses	</a:t>
            </a:r>
          </a:p>
          <a:p>
            <a:pPr>
              <a:spcBef>
                <a:spcPts val="24"/>
              </a:spcBef>
            </a:pPr>
            <a:r>
              <a:rPr lang="en-US" altLang="en-US" sz="2800" dirty="0">
                <a:solidFill>
                  <a:schemeClr val="accent6"/>
                </a:solidFill>
                <a:latin typeface="Arial" panose="020B0604020202020204" pitchFamily="34" charset="0"/>
                <a:cs typeface="Arial" panose="020B0604020202020204" pitchFamily="34" charset="0"/>
              </a:rPr>
              <a:t>Think “non-traditional”</a:t>
            </a:r>
          </a:p>
          <a:p>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0AAD193-08F4-F1BC-201F-65D30468279C}"/>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4" name="Picture 3">
            <a:extLst>
              <a:ext uri="{FF2B5EF4-FFF2-40B4-BE49-F238E27FC236}">
                <a16:creationId xmlns:a16="http://schemas.microsoft.com/office/drawing/2014/main" id="{3442924A-F10A-8C04-801F-0BE5EB79D035}"/>
              </a:ext>
            </a:extLst>
          </p:cNvPr>
          <p:cNvPicPr>
            <a:picLocks noChangeAspect="1"/>
          </p:cNvPicPr>
          <p:nvPr/>
        </p:nvPicPr>
        <p:blipFill>
          <a:blip r:embed="rId3"/>
          <a:stretch>
            <a:fillRect/>
          </a:stretch>
        </p:blipFill>
        <p:spPr>
          <a:xfrm>
            <a:off x="5207675" y="2339746"/>
            <a:ext cx="3810000" cy="2484783"/>
          </a:xfrm>
          <a:prstGeom prst="rect">
            <a:avLst/>
          </a:prstGeom>
        </p:spPr>
      </p:pic>
      <p:pic>
        <p:nvPicPr>
          <p:cNvPr id="8" name="Picture 7">
            <a:extLst>
              <a:ext uri="{FF2B5EF4-FFF2-40B4-BE49-F238E27FC236}">
                <a16:creationId xmlns:a16="http://schemas.microsoft.com/office/drawing/2014/main" id="{9EB128AB-2E5D-DD9B-69BF-810E4F0F9F8C}"/>
              </a:ext>
            </a:extLst>
          </p:cNvPr>
          <p:cNvPicPr>
            <a:picLocks noChangeAspect="1"/>
          </p:cNvPicPr>
          <p:nvPr/>
        </p:nvPicPr>
        <p:blipFill>
          <a:blip r:embed="rId4"/>
          <a:stretch>
            <a:fillRect/>
          </a:stretch>
        </p:blipFill>
        <p:spPr>
          <a:xfrm>
            <a:off x="3518882" y="5181601"/>
            <a:ext cx="4642477" cy="1562814"/>
          </a:xfrm>
          <a:prstGeom prst="rect">
            <a:avLst/>
          </a:prstGeom>
        </p:spPr>
      </p:pic>
    </p:spTree>
    <p:extLst>
      <p:ext uri="{BB962C8B-B14F-4D97-AF65-F5344CB8AC3E}">
        <p14:creationId xmlns:p14="http://schemas.microsoft.com/office/powerpoint/2010/main" val="4171111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3124200"/>
          </a:xfrm>
        </p:spPr>
        <p:txBody>
          <a:bodyPr/>
          <a:lstStyle/>
          <a:p>
            <a:r>
              <a:rPr lang="en-US" sz="4000" i="1" dirty="0">
                <a:solidFill>
                  <a:schemeClr val="accent6"/>
                </a:solidFill>
              </a:rPr>
              <a:t>Continuous Improvement is better than delayed perfection.</a:t>
            </a:r>
            <a:br>
              <a:rPr lang="en-US" sz="4000" i="1" dirty="0">
                <a:solidFill>
                  <a:schemeClr val="accent6"/>
                </a:solidFill>
              </a:rPr>
            </a:br>
            <a:br>
              <a:rPr lang="en-US" sz="4000" dirty="0">
                <a:solidFill>
                  <a:schemeClr val="accent6"/>
                </a:solidFill>
              </a:rPr>
            </a:br>
            <a:r>
              <a:rPr lang="en-US" sz="4000" dirty="0">
                <a:solidFill>
                  <a:schemeClr val="accent6"/>
                </a:solidFill>
              </a:rPr>
              <a:t>Mark Twain</a:t>
            </a:r>
          </a:p>
        </p:txBody>
      </p:sp>
      <p:sp>
        <p:nvSpPr>
          <p:cNvPr id="3" name="Slide Number Placeholder 2"/>
          <p:cNvSpPr>
            <a:spLocks noGrp="1"/>
          </p:cNvSpPr>
          <p:nvPr>
            <p:ph type="sldNum" sz="quarter" idx="12"/>
          </p:nvPr>
        </p:nvSpPr>
        <p:spPr/>
        <p:txBody>
          <a:bodyPr/>
          <a:lstStyle/>
          <a:p>
            <a:fld id="{42DEE7DA-4A79-45B8-AEF7-86F68FB2B908}" type="slidenum">
              <a:rPr lang="en-US" altLang="en-US" smtClean="0"/>
              <a:pPr/>
              <a:t>2</a:t>
            </a:fld>
            <a:endParaRPr lang="en-US" altLang="en-US"/>
          </a:p>
        </p:txBody>
      </p:sp>
      <p:sp>
        <p:nvSpPr>
          <p:cNvPr id="5" name="TextBox 4"/>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6" name="Picture 5">
            <a:extLst>
              <a:ext uri="{FF2B5EF4-FFF2-40B4-BE49-F238E27FC236}">
                <a16:creationId xmlns:a16="http://schemas.microsoft.com/office/drawing/2014/main" id="{1BBEB1D8-1F91-3526-7CF4-00D636ED9EA4}"/>
              </a:ext>
            </a:extLst>
          </p:cNvPr>
          <p:cNvPicPr>
            <a:picLocks noChangeAspect="1"/>
          </p:cNvPicPr>
          <p:nvPr/>
        </p:nvPicPr>
        <p:blipFill>
          <a:blip r:embed="rId3"/>
          <a:stretch>
            <a:fillRect/>
          </a:stretch>
        </p:blipFill>
        <p:spPr>
          <a:xfrm>
            <a:off x="3867150" y="3886200"/>
            <a:ext cx="2857500" cy="2286000"/>
          </a:xfrm>
          <a:prstGeom prst="rect">
            <a:avLst/>
          </a:prstGeom>
        </p:spPr>
      </p:pic>
    </p:spTree>
    <p:extLst>
      <p:ext uri="{BB962C8B-B14F-4D97-AF65-F5344CB8AC3E}">
        <p14:creationId xmlns:p14="http://schemas.microsoft.com/office/powerpoint/2010/main" val="18436473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1F66BF5D-3746-A4E0-5130-760A036DD7EA}"/>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08D0927-47DB-4558-B3D2-FB61EC3FD889}" type="slidenum">
              <a:rPr lang="en-US" altLang="en-US">
                <a:solidFill>
                  <a:srgbClr val="003366"/>
                </a:solidFill>
              </a:rPr>
              <a:pPr/>
              <a:t>20</a:t>
            </a:fld>
            <a:endParaRPr lang="en-US" altLang="en-US">
              <a:solidFill>
                <a:srgbClr val="003366"/>
              </a:solidFill>
            </a:endParaRPr>
          </a:p>
        </p:txBody>
      </p:sp>
      <p:sp>
        <p:nvSpPr>
          <p:cNvPr id="21507" name="Rectangle 2">
            <a:extLst>
              <a:ext uri="{FF2B5EF4-FFF2-40B4-BE49-F238E27FC236}">
                <a16:creationId xmlns:a16="http://schemas.microsoft.com/office/drawing/2014/main" id="{20367952-AACA-917F-B82B-7B18EB8A1856}"/>
              </a:ext>
            </a:extLst>
          </p:cNvPr>
          <p:cNvSpPr>
            <a:spLocks noGrp="1" noChangeArrowheads="1"/>
          </p:cNvSpPr>
          <p:nvPr>
            <p:ph type="title"/>
          </p:nvPr>
        </p:nvSpPr>
        <p:spPr>
          <a:xfrm>
            <a:off x="1600200" y="411480"/>
            <a:ext cx="7086600" cy="1143000"/>
          </a:xfrm>
        </p:spPr>
        <p:txBody>
          <a:bodyPr/>
          <a:lstStyle/>
          <a:p>
            <a:pPr eaLnBrk="1" hangingPunct="1"/>
            <a:r>
              <a:rPr lang="en-US" altLang="en-US" sz="4000" dirty="0">
                <a:solidFill>
                  <a:schemeClr val="accent6"/>
                </a:solidFill>
              </a:rPr>
              <a:t>Marketing Our Classes</a:t>
            </a:r>
            <a:br>
              <a:rPr lang="en-US" altLang="en-US" sz="4000" dirty="0">
                <a:solidFill>
                  <a:schemeClr val="accent6"/>
                </a:solidFill>
              </a:rPr>
            </a:br>
            <a:r>
              <a:rPr lang="en-US" altLang="en-US" sz="4000" dirty="0">
                <a:solidFill>
                  <a:schemeClr val="accent6"/>
                </a:solidFill>
              </a:rPr>
              <a:t>Ways to Promote PE</a:t>
            </a:r>
            <a:endParaRPr lang="en-US" altLang="en-US" dirty="0">
              <a:solidFill>
                <a:schemeClr val="accent6"/>
              </a:solidFill>
            </a:endParaRPr>
          </a:p>
        </p:txBody>
      </p:sp>
      <p:sp>
        <p:nvSpPr>
          <p:cNvPr id="25603" name="Rectangle 3">
            <a:extLst>
              <a:ext uri="{FF2B5EF4-FFF2-40B4-BE49-F238E27FC236}">
                <a16:creationId xmlns:a16="http://schemas.microsoft.com/office/drawing/2014/main" id="{C5463149-6263-4A0A-FFE9-70FD77981D45}"/>
              </a:ext>
            </a:extLst>
          </p:cNvPr>
          <p:cNvSpPr>
            <a:spLocks noGrp="1" noChangeArrowheads="1"/>
          </p:cNvSpPr>
          <p:nvPr>
            <p:ph type="body" idx="1"/>
          </p:nvPr>
        </p:nvSpPr>
        <p:spPr>
          <a:xfrm>
            <a:off x="914400" y="1752600"/>
            <a:ext cx="8077200" cy="4373563"/>
          </a:xfrm>
        </p:spPr>
        <p:txBody>
          <a:bodyPr/>
          <a:lstStyle/>
          <a:p>
            <a:pPr>
              <a:spcBef>
                <a:spcPts val="24"/>
              </a:spcBef>
            </a:pPr>
            <a:r>
              <a:rPr lang="en-US" altLang="en-US" sz="2800" dirty="0">
                <a:solidFill>
                  <a:schemeClr val="accent6"/>
                </a:solidFill>
                <a:latin typeface="Arial" panose="020B0604020202020204" pitchFamily="34" charset="0"/>
                <a:cs typeface="Arial" panose="020B0604020202020204" pitchFamily="34" charset="0"/>
              </a:rPr>
              <a:t>During VSCs!</a:t>
            </a:r>
          </a:p>
          <a:p>
            <a:pPr>
              <a:spcBef>
                <a:spcPts val="24"/>
              </a:spcBef>
            </a:pPr>
            <a:r>
              <a:rPr lang="en-US" altLang="en-US" sz="2800" dirty="0">
                <a:solidFill>
                  <a:schemeClr val="accent6"/>
                </a:solidFill>
                <a:latin typeface="Arial" panose="020B0604020202020204" pitchFamily="34" charset="0"/>
                <a:cs typeface="Arial" panose="020B0604020202020204" pitchFamily="34" charset="0"/>
              </a:rPr>
              <a:t>RBS Program Visits</a:t>
            </a:r>
          </a:p>
          <a:p>
            <a:pPr>
              <a:spcBef>
                <a:spcPts val="24"/>
              </a:spcBef>
            </a:pPr>
            <a:r>
              <a:rPr lang="en-US" altLang="en-US" sz="2800" dirty="0">
                <a:solidFill>
                  <a:schemeClr val="accent6"/>
                </a:solidFill>
                <a:latin typeface="Arial" panose="020B0604020202020204" pitchFamily="34" charset="0"/>
                <a:cs typeface="Arial" panose="020B0604020202020204" pitchFamily="34" charset="0"/>
              </a:rPr>
              <a:t>Conduct a media blitz</a:t>
            </a:r>
          </a:p>
          <a:p>
            <a:pPr>
              <a:spcBef>
                <a:spcPts val="24"/>
              </a:spcBef>
            </a:pPr>
            <a:r>
              <a:rPr lang="en-US" altLang="en-US" sz="2800" dirty="0">
                <a:solidFill>
                  <a:schemeClr val="accent6"/>
                </a:solidFill>
                <a:latin typeface="Arial" panose="020B0604020202020204" pitchFamily="34" charset="0"/>
                <a:cs typeface="Arial" panose="020B0604020202020204" pitchFamily="34" charset="0"/>
              </a:rPr>
              <a:t>Tell the world - use the Web</a:t>
            </a:r>
          </a:p>
          <a:p>
            <a:pPr>
              <a:spcBef>
                <a:spcPts val="24"/>
              </a:spcBef>
            </a:pPr>
            <a:r>
              <a:rPr lang="en-US" altLang="en-US" sz="2800" dirty="0">
                <a:solidFill>
                  <a:schemeClr val="accent6"/>
                </a:solidFill>
                <a:latin typeface="Arial" panose="020B0604020202020204" pitchFamily="34" charset="0"/>
                <a:cs typeface="Arial" panose="020B0604020202020204" pitchFamily="34" charset="0"/>
              </a:rPr>
              <a:t>Talk it up!</a:t>
            </a:r>
          </a:p>
          <a:p>
            <a:pPr>
              <a:spcBef>
                <a:spcPts val="24"/>
              </a:spcBef>
            </a:pPr>
            <a:r>
              <a:rPr lang="en-US" altLang="en-US" sz="2800" dirty="0">
                <a:solidFill>
                  <a:schemeClr val="accent6"/>
                </a:solidFill>
                <a:latin typeface="Arial" panose="020B0604020202020204" pitchFamily="34" charset="0"/>
                <a:cs typeface="Arial" panose="020B0604020202020204" pitchFamily="34" charset="0"/>
              </a:rPr>
              <a:t>Sign them up at boat shows</a:t>
            </a:r>
          </a:p>
          <a:p>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0AAD193-08F4-F1BC-201F-65D30468279C}"/>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4" name="Picture 3">
            <a:extLst>
              <a:ext uri="{FF2B5EF4-FFF2-40B4-BE49-F238E27FC236}">
                <a16:creationId xmlns:a16="http://schemas.microsoft.com/office/drawing/2014/main" id="{04FCE6D1-5AAE-479F-20F3-106BBF9679CC}"/>
              </a:ext>
            </a:extLst>
          </p:cNvPr>
          <p:cNvPicPr>
            <a:picLocks noChangeAspect="1"/>
          </p:cNvPicPr>
          <p:nvPr/>
        </p:nvPicPr>
        <p:blipFill>
          <a:blip r:embed="rId3"/>
          <a:stretch>
            <a:fillRect/>
          </a:stretch>
        </p:blipFill>
        <p:spPr>
          <a:xfrm>
            <a:off x="2971800" y="4423569"/>
            <a:ext cx="4984862" cy="2282031"/>
          </a:xfrm>
          <a:prstGeom prst="rect">
            <a:avLst/>
          </a:prstGeom>
        </p:spPr>
      </p:pic>
      <p:pic>
        <p:nvPicPr>
          <p:cNvPr id="6" name="Picture 5">
            <a:extLst>
              <a:ext uri="{FF2B5EF4-FFF2-40B4-BE49-F238E27FC236}">
                <a16:creationId xmlns:a16="http://schemas.microsoft.com/office/drawing/2014/main" id="{78E9923E-DE28-0429-29D3-1D34A8DDA02E}"/>
              </a:ext>
            </a:extLst>
          </p:cNvPr>
          <p:cNvPicPr>
            <a:picLocks noChangeAspect="1"/>
          </p:cNvPicPr>
          <p:nvPr/>
        </p:nvPicPr>
        <p:blipFill>
          <a:blip r:embed="rId4"/>
          <a:stretch>
            <a:fillRect/>
          </a:stretch>
        </p:blipFill>
        <p:spPr>
          <a:xfrm>
            <a:off x="6430194" y="1848961"/>
            <a:ext cx="2256606" cy="2376488"/>
          </a:xfrm>
          <a:prstGeom prst="rect">
            <a:avLst/>
          </a:prstGeom>
        </p:spPr>
      </p:pic>
    </p:spTree>
    <p:extLst>
      <p:ext uri="{BB962C8B-B14F-4D97-AF65-F5344CB8AC3E}">
        <p14:creationId xmlns:p14="http://schemas.microsoft.com/office/powerpoint/2010/main" val="2442985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Instructor Development 2020</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21</a:t>
            </a:fld>
            <a:endParaRPr lang="en-US" altLang="en-US" dirty="0"/>
          </a:p>
        </p:txBody>
      </p:sp>
      <p:sp>
        <p:nvSpPr>
          <p:cNvPr id="6" name="TextBox 5"/>
          <p:cNvSpPr txBox="1"/>
          <p:nvPr/>
        </p:nvSpPr>
        <p:spPr>
          <a:xfrm>
            <a:off x="1790700" y="1546567"/>
            <a:ext cx="7010400" cy="440120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Updated material and exam</a:t>
            </a:r>
          </a:p>
          <a:p>
            <a:endParaRPr lang="en-US" sz="28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Introduced in January 2020</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New instruction techniques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Emphasis on learning vis-à-vis memorization</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Includes: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Use of electronic media</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Compliance with ADA</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Value and use of lesson plans</a:t>
            </a:r>
          </a:p>
        </p:txBody>
      </p:sp>
      <p:sp>
        <p:nvSpPr>
          <p:cNvPr id="4" name="TextBox 3"/>
          <p:cNvSpPr txBox="1"/>
          <p:nvPr/>
        </p:nvSpPr>
        <p:spPr>
          <a:xfrm>
            <a:off x="1600200" y="5896242"/>
            <a:ext cx="7200900" cy="307777"/>
          </a:xfrm>
          <a:prstGeom prst="rect">
            <a:avLst/>
          </a:prstGeom>
          <a:noFill/>
        </p:spPr>
        <p:txBody>
          <a:bodyPr wrap="square" rtlCol="0">
            <a:spAutoFit/>
          </a:bodyPr>
          <a:lstStyle/>
          <a:p>
            <a:r>
              <a:rPr lang="en-US" sz="1400" b="1" dirty="0">
                <a:solidFill>
                  <a:schemeClr val="accent6"/>
                </a:solidFill>
                <a:latin typeface="Arial" panose="020B0604020202020204" pitchFamily="34" charset="0"/>
                <a:cs typeface="Arial" panose="020B0604020202020204" pitchFamily="34" charset="0"/>
                <a:hlinkClick r:id="rId3"/>
              </a:rPr>
              <a:t>http://wow.uscgaux.info/content.php?unit=E-DEPT&amp;category=2020-instructor-dev</a:t>
            </a:r>
            <a:endParaRPr lang="en-US" sz="1400" b="1" dirty="0">
              <a:solidFill>
                <a:schemeClr val="accent6"/>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222825A-5BE8-EF39-A757-5D285ECA03CB}"/>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2528348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Slide Number Placeholder 5">
            <a:extLst>
              <a:ext uri="{FF2B5EF4-FFF2-40B4-BE49-F238E27FC236}">
                <a16:creationId xmlns:a16="http://schemas.microsoft.com/office/drawing/2014/main" id="{BD255661-8320-6179-E7A2-3770BD2A0BAF}"/>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FE9EF82-0A85-46ED-9D1B-01597BDD68C0}" type="slidenum">
              <a:rPr lang="en-US" altLang="en-US">
                <a:solidFill>
                  <a:srgbClr val="003366"/>
                </a:solidFill>
              </a:rPr>
              <a:pPr/>
              <a:t>22</a:t>
            </a:fld>
            <a:endParaRPr lang="en-US" altLang="en-US">
              <a:solidFill>
                <a:srgbClr val="003366"/>
              </a:solidFill>
            </a:endParaRPr>
          </a:p>
        </p:txBody>
      </p:sp>
      <p:sp>
        <p:nvSpPr>
          <p:cNvPr id="61443" name="Rectangle 2">
            <a:extLst>
              <a:ext uri="{FF2B5EF4-FFF2-40B4-BE49-F238E27FC236}">
                <a16:creationId xmlns:a16="http://schemas.microsoft.com/office/drawing/2014/main" id="{B1D1A326-448E-A640-2E5F-D8F313EA2F85}"/>
              </a:ext>
            </a:extLst>
          </p:cNvPr>
          <p:cNvSpPr>
            <a:spLocks noGrp="1" noChangeArrowheads="1"/>
          </p:cNvSpPr>
          <p:nvPr>
            <p:ph type="title"/>
          </p:nvPr>
        </p:nvSpPr>
        <p:spPr>
          <a:xfrm>
            <a:off x="1600200" y="228600"/>
            <a:ext cx="7315200" cy="960438"/>
          </a:xfrm>
        </p:spPr>
        <p:txBody>
          <a:bodyPr/>
          <a:lstStyle/>
          <a:p>
            <a:pPr eaLnBrk="1" hangingPunct="1"/>
            <a:r>
              <a:rPr lang="en-US" sz="4400" dirty="0">
                <a:solidFill>
                  <a:schemeClr val="accent6"/>
                </a:solidFill>
              </a:rPr>
              <a:t>Instructor Development 2020</a:t>
            </a:r>
            <a:endParaRPr lang="en-US" altLang="en-US" sz="4000" dirty="0">
              <a:solidFill>
                <a:schemeClr val="accent6"/>
              </a:solidFill>
            </a:endParaRPr>
          </a:p>
        </p:txBody>
      </p:sp>
      <p:sp>
        <p:nvSpPr>
          <p:cNvPr id="58371" name="Rectangle 3">
            <a:extLst>
              <a:ext uri="{FF2B5EF4-FFF2-40B4-BE49-F238E27FC236}">
                <a16:creationId xmlns:a16="http://schemas.microsoft.com/office/drawing/2014/main" id="{B5E96866-06CB-F370-ED89-1EF6DD866856}"/>
              </a:ext>
            </a:extLst>
          </p:cNvPr>
          <p:cNvSpPr>
            <a:spLocks noGrp="1" noChangeArrowheads="1"/>
          </p:cNvSpPr>
          <p:nvPr>
            <p:ph type="body" idx="1"/>
          </p:nvPr>
        </p:nvSpPr>
        <p:spPr>
          <a:xfrm>
            <a:off x="914400" y="2049175"/>
            <a:ext cx="7848600" cy="3361026"/>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Who will participate?</a:t>
            </a:r>
          </a:p>
          <a:p>
            <a:pPr lvl="1" eaLnBrk="1" hangingPunct="1"/>
            <a:r>
              <a:rPr lang="en-US" altLang="en-US" b="1" dirty="0">
                <a:solidFill>
                  <a:schemeClr val="accent6"/>
                </a:solidFill>
                <a:latin typeface="Arial" panose="020B0604020202020204" pitchFamily="34" charset="0"/>
                <a:cs typeface="Arial" panose="020B0604020202020204" pitchFamily="34" charset="0"/>
              </a:rPr>
              <a:t>All newly qualifying instructors</a:t>
            </a:r>
          </a:p>
          <a:p>
            <a:pPr lvl="1" eaLnBrk="1" hangingPunct="1"/>
            <a:r>
              <a:rPr lang="en-US" altLang="en-US" b="1" dirty="0">
                <a:solidFill>
                  <a:schemeClr val="accent6"/>
                </a:solidFill>
                <a:latin typeface="Arial" panose="020B0604020202020204" pitchFamily="34" charset="0"/>
                <a:cs typeface="Arial" panose="020B0604020202020204" pitchFamily="34" charset="0"/>
              </a:rPr>
              <a:t>Today’s instructors - as mentors</a:t>
            </a:r>
          </a:p>
          <a:p>
            <a:pPr eaLnBrk="1" hangingPunct="1"/>
            <a:r>
              <a:rPr lang="en-US" altLang="en-US" sz="2800" dirty="0">
                <a:solidFill>
                  <a:schemeClr val="accent6"/>
                </a:solidFill>
                <a:latin typeface="Arial" panose="020B0604020202020204" pitchFamily="34" charset="0"/>
                <a:cs typeface="Arial" panose="020B0604020202020204" pitchFamily="34" charset="0"/>
              </a:rPr>
              <a:t>All </a:t>
            </a:r>
            <a:r>
              <a:rPr lang="en-US" altLang="en-US" sz="2800" dirty="0" err="1">
                <a:solidFill>
                  <a:schemeClr val="accent6"/>
                </a:solidFill>
                <a:latin typeface="Arial" panose="020B0604020202020204" pitchFamily="34" charset="0"/>
                <a:cs typeface="Arial" panose="020B0604020202020204" pitchFamily="34" charset="0"/>
              </a:rPr>
              <a:t>ITs</a:t>
            </a:r>
            <a:r>
              <a:rPr lang="en-US" altLang="en-US" sz="2800" dirty="0">
                <a:solidFill>
                  <a:schemeClr val="accent6"/>
                </a:solidFill>
                <a:latin typeface="Arial" panose="020B0604020202020204" pitchFamily="34" charset="0"/>
                <a:cs typeface="Arial" panose="020B0604020202020204" pitchFamily="34" charset="0"/>
              </a:rPr>
              <a:t> should review the new material</a:t>
            </a:r>
          </a:p>
          <a:p>
            <a:pPr eaLnBrk="1" hangingPunct="1"/>
            <a:r>
              <a:rPr lang="en-US" altLang="en-US" sz="2800" dirty="0">
                <a:solidFill>
                  <a:schemeClr val="accent6"/>
                </a:solidFill>
                <a:latin typeface="Arial" panose="020B0604020202020204" pitchFamily="34" charset="0"/>
                <a:cs typeface="Arial" panose="020B0604020202020204" pitchFamily="34" charset="0"/>
              </a:rPr>
              <a:t>All </a:t>
            </a:r>
            <a:r>
              <a:rPr lang="en-US" altLang="en-US" sz="2800" dirty="0" err="1">
                <a:solidFill>
                  <a:schemeClr val="accent6"/>
                </a:solidFill>
                <a:latin typeface="Arial" panose="020B0604020202020204" pitchFamily="34" charset="0"/>
                <a:cs typeface="Arial" panose="020B0604020202020204" pitchFamily="34" charset="0"/>
              </a:rPr>
              <a:t>ITs</a:t>
            </a:r>
            <a:r>
              <a:rPr lang="en-US" altLang="en-US" sz="2800" dirty="0">
                <a:solidFill>
                  <a:schemeClr val="accent6"/>
                </a:solidFill>
                <a:latin typeface="Arial" panose="020B0604020202020204" pitchFamily="34" charset="0"/>
                <a:cs typeface="Arial" panose="020B0604020202020204" pitchFamily="34" charset="0"/>
              </a:rPr>
              <a:t> are encouraged to take the course!</a:t>
            </a:r>
          </a:p>
          <a:p>
            <a:pPr lvl="1" eaLnBrk="1" hangingPunct="1"/>
            <a:r>
              <a:rPr lang="en-US" altLang="en-US" b="1" dirty="0">
                <a:solidFill>
                  <a:schemeClr val="accent6"/>
                </a:solidFill>
                <a:latin typeface="Arial" panose="020B0604020202020204" pitchFamily="34" charset="0"/>
                <a:cs typeface="Arial" panose="020B0604020202020204" pitchFamily="34" charset="0"/>
              </a:rPr>
              <a:t>Practice and hone our skills</a:t>
            </a:r>
          </a:p>
        </p:txBody>
      </p:sp>
      <p:sp>
        <p:nvSpPr>
          <p:cNvPr id="2" name="TextBox 1">
            <a:extLst>
              <a:ext uri="{FF2B5EF4-FFF2-40B4-BE49-F238E27FC236}">
                <a16:creationId xmlns:a16="http://schemas.microsoft.com/office/drawing/2014/main" id="{0D033ED8-BE9F-1BD3-FF68-A60D7BBC92F8}"/>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911116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Instructor Development 2020</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23</a:t>
            </a:fld>
            <a:endParaRPr lang="en-US" alt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9200" y="1524000"/>
            <a:ext cx="7696200" cy="3566798"/>
          </a:xfrm>
          <a:prstGeom prst="rect">
            <a:avLst/>
          </a:prstGeom>
        </p:spPr>
      </p:pic>
      <p:sp>
        <p:nvSpPr>
          <p:cNvPr id="8" name="TextBox 7"/>
          <p:cNvSpPr txBox="1"/>
          <p:nvPr/>
        </p:nvSpPr>
        <p:spPr>
          <a:xfrm>
            <a:off x="1676400" y="5486400"/>
            <a:ext cx="7010400" cy="461665"/>
          </a:xfrm>
          <a:prstGeom prst="rect">
            <a:avLst/>
          </a:prstGeom>
          <a:noFill/>
        </p:spPr>
        <p:txBody>
          <a:bodyPr wrap="square" rtlCol="0">
            <a:spAutoFit/>
          </a:bodyPr>
          <a:lstStyle/>
          <a:p>
            <a:pPr algn="ctr"/>
            <a:r>
              <a:rPr lang="en-US" b="1" dirty="0">
                <a:solidFill>
                  <a:schemeClr val="accent6"/>
                </a:solidFill>
                <a:latin typeface="+mj-lt"/>
                <a:ea typeface="+mj-ea"/>
                <a:cs typeface="+mj-cs"/>
              </a:rPr>
              <a:t>Nation-wide Virtual ID2020 Class</a:t>
            </a:r>
          </a:p>
        </p:txBody>
      </p:sp>
      <p:sp>
        <p:nvSpPr>
          <p:cNvPr id="6" name="TextBox 5">
            <a:extLst>
              <a:ext uri="{FF2B5EF4-FFF2-40B4-BE49-F238E27FC236}">
                <a16:creationId xmlns:a16="http://schemas.microsoft.com/office/drawing/2014/main" id="{7A1632BD-6024-BDEF-FC43-B28C72CE8F90}"/>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5467303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Maxim Award</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24</a:t>
            </a:fld>
            <a:endParaRPr lang="en-US" altLang="en-US" dirty="0"/>
          </a:p>
        </p:txBody>
      </p:sp>
      <p:sp>
        <p:nvSpPr>
          <p:cNvPr id="6" name="TextBox 5"/>
          <p:cNvSpPr txBox="1"/>
          <p:nvPr/>
        </p:nvSpPr>
        <p:spPr>
          <a:xfrm>
            <a:off x="1616901" y="1295400"/>
            <a:ext cx="7543800" cy="5047536"/>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Designed to:</a:t>
            </a:r>
          </a:p>
          <a:p>
            <a:endParaRPr lang="en-US" sz="28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Motivate instructors</a:t>
            </a:r>
          </a:p>
          <a:p>
            <a:endParaRPr lang="en-US" sz="1600" b="1" dirty="0">
              <a:solidFill>
                <a:schemeClr val="accent6"/>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To achieve excellence in instruction</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Develop innovative methods and training aids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Increase mentorship</a:t>
            </a:r>
          </a:p>
          <a:p>
            <a:pPr marL="457200" indent="-457200">
              <a:buFont typeface="Arial" panose="020B0604020202020204" pitchFamily="34" charset="0"/>
              <a:buChar char="•"/>
            </a:pPr>
            <a:endParaRPr lang="en-US" sz="9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Nominated by flotilla no later than February 28th</a:t>
            </a:r>
          </a:p>
          <a:p>
            <a:endParaRPr lang="en-US" sz="1800" b="1" dirty="0">
              <a:solidFill>
                <a:schemeClr val="accent6"/>
              </a:solidFill>
              <a:latin typeface="Arial" panose="020B0604020202020204" pitchFamily="34" charset="0"/>
              <a:cs typeface="Arial" panose="020B0604020202020204" pitchFamily="34" charset="0"/>
            </a:endParaRPr>
          </a:p>
          <a:p>
            <a:pPr algn="ctr"/>
            <a:r>
              <a:rPr lang="en-US" sz="1600" b="1" dirty="0">
                <a:solidFill>
                  <a:schemeClr val="accent6"/>
                </a:solidFill>
                <a:latin typeface="Arial" panose="020B0604020202020204" pitchFamily="34" charset="0"/>
                <a:cs typeface="Arial" panose="020B0604020202020204" pitchFamily="34" charset="0"/>
                <a:hlinkClick r:id="rId3"/>
              </a:rPr>
              <a:t>http://wow.uscgaux.info/content.php?unit=E-DEPT&amp;category=maxim-award</a:t>
            </a:r>
            <a:endParaRPr lang="en-US" sz="1600" b="1" dirty="0">
              <a:solidFill>
                <a:schemeClr val="accent6"/>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77CD6F0-93ED-AB4E-91D7-C2DFCF642A92}"/>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54650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Maxim Award</a:t>
            </a:r>
          </a:p>
        </p:txBody>
      </p:sp>
      <p:sp>
        <p:nvSpPr>
          <p:cNvPr id="3" name="TextBox 2"/>
          <p:cNvSpPr txBox="1"/>
          <p:nvPr/>
        </p:nvSpPr>
        <p:spPr>
          <a:xfrm>
            <a:off x="4953000" y="1676400"/>
            <a:ext cx="4191000" cy="138499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National Prize Winner + Auxiliary Commendation Medal</a:t>
            </a: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25</a:t>
            </a:fld>
            <a:endParaRPr lang="en-US" altLang="en-US" dirty="0"/>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3000" y="1126505"/>
            <a:ext cx="3727175" cy="2484783"/>
          </a:xfrm>
          <a:prstGeom prst="rect">
            <a:avLst/>
          </a:prstGeom>
          <a:ln>
            <a:solidFill>
              <a:schemeClr val="accent6"/>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15000" y="4114800"/>
            <a:ext cx="3314700" cy="2209800"/>
          </a:xfrm>
          <a:prstGeom prst="rect">
            <a:avLst/>
          </a:prstGeom>
          <a:ln>
            <a:solidFill>
              <a:schemeClr val="accent6"/>
            </a:solidFill>
          </a:ln>
        </p:spPr>
      </p:pic>
      <p:sp>
        <p:nvSpPr>
          <p:cNvPr id="9" name="TextBox 8"/>
          <p:cNvSpPr txBox="1"/>
          <p:nvPr/>
        </p:nvSpPr>
        <p:spPr>
          <a:xfrm>
            <a:off x="1295400" y="4648200"/>
            <a:ext cx="4038600" cy="1384995"/>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Area Prize Winner + Auxiliary Achievement Medal</a:t>
            </a:r>
          </a:p>
        </p:txBody>
      </p:sp>
      <p:sp>
        <p:nvSpPr>
          <p:cNvPr id="4" name="TextBox 3">
            <a:extLst>
              <a:ext uri="{FF2B5EF4-FFF2-40B4-BE49-F238E27FC236}">
                <a16:creationId xmlns:a16="http://schemas.microsoft.com/office/drawing/2014/main" id="{3BC2AF82-31D7-8C20-EE00-2B40F53C248B}"/>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644171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New AUXDATA II Codes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26</a:t>
            </a:fld>
            <a:endParaRPr lang="en-US" altLang="en-US" dirty="0"/>
          </a:p>
        </p:txBody>
      </p:sp>
      <p:sp>
        <p:nvSpPr>
          <p:cNvPr id="6" name="TextBox 5"/>
          <p:cNvSpPr txBox="1"/>
          <p:nvPr/>
        </p:nvSpPr>
        <p:spPr>
          <a:xfrm>
            <a:off x="1600200" y="1371600"/>
            <a:ext cx="3429000" cy="3785652"/>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AUXDATA II Public Education Codes Updated</a:t>
            </a:r>
            <a:endParaRPr lang="en-US" sz="16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Additional courses added</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Checkbox for virtual classes </a:t>
            </a:r>
          </a:p>
          <a:p>
            <a:pPr marL="457200" indent="-4572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7E80E3-FDBC-0CAF-7731-1B3A296494A7}"/>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10" name="Picture 9">
            <a:extLst>
              <a:ext uri="{FF2B5EF4-FFF2-40B4-BE49-F238E27FC236}">
                <a16:creationId xmlns:a16="http://schemas.microsoft.com/office/drawing/2014/main" id="{7A63AC30-1846-DD99-ABBE-20AF0E4652B0}"/>
              </a:ext>
            </a:extLst>
          </p:cNvPr>
          <p:cNvPicPr>
            <a:picLocks noChangeAspect="1"/>
          </p:cNvPicPr>
          <p:nvPr/>
        </p:nvPicPr>
        <p:blipFill>
          <a:blip r:embed="rId3"/>
          <a:stretch>
            <a:fillRect/>
          </a:stretch>
        </p:blipFill>
        <p:spPr>
          <a:xfrm>
            <a:off x="5029200" y="1367589"/>
            <a:ext cx="3991532" cy="4696480"/>
          </a:xfrm>
          <a:prstGeom prst="rect">
            <a:avLst/>
          </a:prstGeom>
          <a:ln>
            <a:solidFill>
              <a:schemeClr val="accent6"/>
            </a:solidFill>
          </a:ln>
        </p:spPr>
      </p:pic>
    </p:spTree>
    <p:extLst>
      <p:ext uri="{BB962C8B-B14F-4D97-AF65-F5344CB8AC3E}">
        <p14:creationId xmlns:p14="http://schemas.microsoft.com/office/powerpoint/2010/main" val="20596783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Boat America</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27</a:t>
            </a:fld>
            <a:endParaRPr lang="en-US" altLang="en-US" dirty="0"/>
          </a:p>
        </p:txBody>
      </p:sp>
      <p:sp>
        <p:nvSpPr>
          <p:cNvPr id="6" name="TextBox 5"/>
          <p:cNvSpPr txBox="1"/>
          <p:nvPr/>
        </p:nvSpPr>
        <p:spPr>
          <a:xfrm>
            <a:off x="1600200" y="1371600"/>
            <a:ext cx="4953000" cy="317009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Boat America offered as NASBLA approved certificate course</a:t>
            </a:r>
          </a:p>
          <a:p>
            <a:pPr marL="457200" indent="-4572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Order from AUXCEN (Shop Auxiliary) </a:t>
            </a:r>
          </a:p>
          <a:p>
            <a:pPr marL="457200" indent="-4572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a:p>
            <a:pPr algn="ctr"/>
            <a:r>
              <a:rPr lang="en-US" sz="1800" b="1" dirty="0">
                <a:solidFill>
                  <a:schemeClr val="accent6"/>
                </a:solidFill>
                <a:latin typeface="Arial" panose="020B0604020202020204" pitchFamily="34" charset="0"/>
                <a:cs typeface="Arial" panose="020B0604020202020204" pitchFamily="34" charset="0"/>
                <a:hlinkClick r:id="rId3"/>
              </a:rPr>
              <a:t>https://auxcen.com/public-education/</a:t>
            </a:r>
            <a:r>
              <a:rPr lang="en-US" sz="2800" b="1" dirty="0">
                <a:solidFill>
                  <a:schemeClr val="accent6"/>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010400" y="1524000"/>
            <a:ext cx="1857375" cy="2457450"/>
          </a:xfrm>
          <a:prstGeom prst="rect">
            <a:avLst/>
          </a:prstGeom>
        </p:spPr>
      </p:pic>
      <p:sp>
        <p:nvSpPr>
          <p:cNvPr id="7" name="TextBox 6">
            <a:extLst>
              <a:ext uri="{FF2B5EF4-FFF2-40B4-BE49-F238E27FC236}">
                <a16:creationId xmlns:a16="http://schemas.microsoft.com/office/drawing/2014/main" id="{0DF7576D-7A62-4E2E-8A2C-4EED0A8B517A}"/>
              </a:ext>
            </a:extLst>
          </p:cNvPr>
          <p:cNvSpPr txBox="1"/>
          <p:nvPr/>
        </p:nvSpPr>
        <p:spPr>
          <a:xfrm>
            <a:off x="1676400" y="4617899"/>
            <a:ext cx="7467600" cy="1815882"/>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Find the slides with instructor notes and the state supplement slides at:</a:t>
            </a:r>
          </a:p>
          <a:p>
            <a:r>
              <a:rPr lang="en-US" sz="2800" b="1" dirty="0">
                <a:solidFill>
                  <a:schemeClr val="accent6"/>
                </a:solidFill>
                <a:latin typeface="Arial" panose="020B0604020202020204" pitchFamily="34" charset="0"/>
                <a:cs typeface="Arial" panose="020B0604020202020204" pitchFamily="34" charset="0"/>
                <a:hlinkClick r:id="rId5"/>
              </a:rPr>
              <a:t>http://wow.uscgaux.info/content.php?unit=E-DEPT&amp;category=nasbla-courses</a:t>
            </a:r>
            <a:endParaRPr lang="en-US" sz="2800" b="1" dirty="0">
              <a:solidFill>
                <a:schemeClr val="accent6"/>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7E80E3-FDBC-0CAF-7731-1B3A296494A7}"/>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59266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Books and Materials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28</a:t>
            </a:fld>
            <a:endParaRPr lang="en-US" altLang="en-US" dirty="0"/>
          </a:p>
        </p:txBody>
      </p:sp>
      <p:sp>
        <p:nvSpPr>
          <p:cNvPr id="6" name="TextBox 5"/>
          <p:cNvSpPr txBox="1"/>
          <p:nvPr/>
        </p:nvSpPr>
        <p:spPr>
          <a:xfrm>
            <a:off x="1600200" y="1371600"/>
            <a:ext cx="5170004" cy="2585323"/>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Boat America and Boating Skills and Seamanship books may be purchased </a:t>
            </a:r>
            <a:r>
              <a:rPr lang="en-US" sz="2800" b="1" u="sng" dirty="0">
                <a:solidFill>
                  <a:schemeClr val="accent6"/>
                </a:solidFill>
                <a:latin typeface="Arial" panose="020B0604020202020204" pitchFamily="34" charset="0"/>
                <a:cs typeface="Arial" panose="020B0604020202020204" pitchFamily="34" charset="0"/>
              </a:rPr>
              <a:t>only</a:t>
            </a:r>
            <a:r>
              <a:rPr lang="en-US" sz="2800" b="1" dirty="0">
                <a:solidFill>
                  <a:schemeClr val="accent6"/>
                </a:solidFill>
                <a:latin typeface="Arial" panose="020B0604020202020204" pitchFamily="34" charset="0"/>
                <a:cs typeface="Arial" panose="020B0604020202020204" pitchFamily="34" charset="0"/>
              </a:rPr>
              <a:t> from AUXCEN (Shop Auxiliary) </a:t>
            </a:r>
          </a:p>
          <a:p>
            <a:pPr marL="457200" indent="-457200">
              <a:buFont typeface="Arial" panose="020B0604020202020204" pitchFamily="34" charset="0"/>
              <a:buChar char="•"/>
            </a:pPr>
            <a:endParaRPr lang="en-US" sz="200" b="1" dirty="0">
              <a:solidFill>
                <a:schemeClr val="accent6"/>
              </a:solidFill>
              <a:latin typeface="Arial" panose="020B0604020202020204" pitchFamily="34" charset="0"/>
              <a:cs typeface="Arial" panose="020B0604020202020204" pitchFamily="34" charset="0"/>
            </a:endParaRPr>
          </a:p>
          <a:p>
            <a:pPr algn="ctr"/>
            <a:r>
              <a:rPr lang="en-US" sz="2000" b="1" dirty="0">
                <a:solidFill>
                  <a:schemeClr val="accent6"/>
                </a:solidFill>
                <a:latin typeface="Arial" panose="020B0604020202020204" pitchFamily="34" charset="0"/>
                <a:cs typeface="Arial" panose="020B0604020202020204" pitchFamily="34" charset="0"/>
                <a:hlinkClick r:id="rId3"/>
              </a:rPr>
              <a:t>https://auxcen.com/public-education/</a:t>
            </a:r>
            <a:r>
              <a:rPr lang="en-US" sz="2000" b="1" dirty="0">
                <a:solidFill>
                  <a:schemeClr val="accent6"/>
                </a:solidFill>
                <a:latin typeface="Arial" panose="020B0604020202020204" pitchFamily="34" charset="0"/>
                <a:cs typeface="Arial" panose="020B0604020202020204" pitchFamily="34" charset="0"/>
              </a:rPr>
              <a:t> </a:t>
            </a:r>
          </a:p>
        </p:txBody>
      </p:sp>
      <p:pic>
        <p:nvPicPr>
          <p:cNvPr id="4" name="Picture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456004" y="1269607"/>
            <a:ext cx="1447800" cy="1915551"/>
          </a:xfrm>
          <a:prstGeom prst="rect">
            <a:avLst/>
          </a:prstGeom>
        </p:spPr>
      </p:pic>
      <p:sp>
        <p:nvSpPr>
          <p:cNvPr id="7" name="TextBox 6">
            <a:extLst>
              <a:ext uri="{FF2B5EF4-FFF2-40B4-BE49-F238E27FC236}">
                <a16:creationId xmlns:a16="http://schemas.microsoft.com/office/drawing/2014/main" id="{0DF7576D-7A62-4E2E-8A2C-4EED0A8B517A}"/>
              </a:ext>
            </a:extLst>
          </p:cNvPr>
          <p:cNvSpPr txBox="1"/>
          <p:nvPr/>
        </p:nvSpPr>
        <p:spPr>
          <a:xfrm>
            <a:off x="1600200" y="4195460"/>
            <a:ext cx="7469257" cy="1692771"/>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ANSC has a variety of free supplemental materials to distribute to class members. </a:t>
            </a:r>
          </a:p>
          <a:p>
            <a:r>
              <a:rPr lang="en-US" sz="2000" b="1" dirty="0">
                <a:solidFill>
                  <a:schemeClr val="accent6"/>
                </a:solidFill>
                <a:latin typeface="Arial" panose="020B0604020202020204" pitchFamily="34" charset="0"/>
                <a:cs typeface="Arial" panose="020B0604020202020204" pitchFamily="34" charset="0"/>
                <a:hlinkClick r:id="rId5"/>
              </a:rPr>
              <a:t>http://cgaux.org/members/ANSC_Catalog_Oct22.pdf</a:t>
            </a:r>
            <a:endParaRPr lang="en-US" sz="2000" b="1" dirty="0">
              <a:solidFill>
                <a:schemeClr val="accent6"/>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47E80E3-FDBC-0CAF-7731-1B3A296494A7}"/>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9" name="Picture 8">
            <a:extLst>
              <a:ext uri="{FF2B5EF4-FFF2-40B4-BE49-F238E27FC236}">
                <a16:creationId xmlns:a16="http://schemas.microsoft.com/office/drawing/2014/main" id="{BA47C5D2-6ECF-6E06-1656-EB6E09D47080}"/>
              </a:ext>
            </a:extLst>
          </p:cNvPr>
          <p:cNvPicPr>
            <a:picLocks noChangeAspect="1"/>
          </p:cNvPicPr>
          <p:nvPr/>
        </p:nvPicPr>
        <p:blipFill>
          <a:blip r:embed="rId6"/>
          <a:stretch>
            <a:fillRect/>
          </a:stretch>
        </p:blipFill>
        <p:spPr>
          <a:xfrm>
            <a:off x="6858000" y="2013833"/>
            <a:ext cx="1438275" cy="1905000"/>
          </a:xfrm>
          <a:prstGeom prst="rect">
            <a:avLst/>
          </a:prstGeom>
        </p:spPr>
      </p:pic>
    </p:spTree>
    <p:extLst>
      <p:ext uri="{BB962C8B-B14F-4D97-AF65-F5344CB8AC3E}">
        <p14:creationId xmlns:p14="http://schemas.microsoft.com/office/powerpoint/2010/main" val="17720878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Spanish Language Classes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29</a:t>
            </a:fld>
            <a:endParaRPr lang="en-US" altLang="en-US" dirty="0"/>
          </a:p>
        </p:txBody>
      </p:sp>
      <p:sp>
        <p:nvSpPr>
          <p:cNvPr id="6" name="TextBox 5"/>
          <p:cNvSpPr txBox="1"/>
          <p:nvPr/>
        </p:nvSpPr>
        <p:spPr>
          <a:xfrm>
            <a:off x="1447800" y="1447800"/>
            <a:ext cx="4724400" cy="4678204"/>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Spanish-speaking boaters:</a:t>
            </a:r>
          </a:p>
          <a:p>
            <a:endParaRPr lang="en-US" sz="1000" b="1" dirty="0">
              <a:solidFill>
                <a:schemeClr val="accent6"/>
              </a:solidFill>
              <a:latin typeface="Arial" panose="020B0604020202020204" pitchFamily="34" charset="0"/>
              <a:cs typeface="Arial" panose="020B0604020202020204" pitchFamily="34" charset="0"/>
            </a:endParaRP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Represent fast-growing boat buyers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Emerging market of first-time boat buyers</a:t>
            </a:r>
          </a:p>
          <a:p>
            <a:endParaRPr lang="en-US" sz="2000" b="1" dirty="0">
              <a:solidFill>
                <a:schemeClr val="accent6"/>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Under-served boating education market</a:t>
            </a:r>
          </a:p>
          <a:p>
            <a:endParaRPr lang="en-US" sz="1600" b="1" dirty="0">
              <a:solidFill>
                <a:schemeClr val="accent6"/>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846324">
            <a:off x="6284761" y="1183899"/>
            <a:ext cx="2631293" cy="1923081"/>
          </a:xfrm>
          <a:prstGeom prst="rect">
            <a:avLst/>
          </a:prstGeom>
          <a:ln>
            <a:solidFill>
              <a:schemeClr val="accent1"/>
            </a:solidFill>
          </a:ln>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08167">
            <a:off x="5957886" y="3350546"/>
            <a:ext cx="3095625" cy="2320040"/>
          </a:xfrm>
          <a:prstGeom prst="rect">
            <a:avLst/>
          </a:prstGeom>
        </p:spPr>
      </p:pic>
      <p:sp>
        <p:nvSpPr>
          <p:cNvPr id="8" name="TextBox 7">
            <a:extLst>
              <a:ext uri="{FF2B5EF4-FFF2-40B4-BE49-F238E27FC236}">
                <a16:creationId xmlns:a16="http://schemas.microsoft.com/office/drawing/2014/main" id="{4C281203-B8A7-45CF-B767-923A97893D78}"/>
              </a:ext>
            </a:extLst>
          </p:cNvPr>
          <p:cNvSpPr txBox="1"/>
          <p:nvPr/>
        </p:nvSpPr>
        <p:spPr>
          <a:xfrm>
            <a:off x="972253" y="5927975"/>
            <a:ext cx="75438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hlinkClick r:id="rId5"/>
              </a:rPr>
              <a:t>http://wow.uscgaux.info/content.php?unit=E-DEPT&amp;category=pe-courses</a:t>
            </a:r>
            <a:endParaRPr lang="en-US" sz="1600" b="1" dirty="0">
              <a:solidFill>
                <a:schemeClr val="accent6"/>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D42754B4-F259-A1D8-DE90-7D4E56B5500D}"/>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101082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Slide Number Placeholder 5">
            <a:extLst>
              <a:ext uri="{FF2B5EF4-FFF2-40B4-BE49-F238E27FC236}">
                <a16:creationId xmlns:a16="http://schemas.microsoft.com/office/drawing/2014/main" id="{74A76372-E7DA-FEC7-EB78-21C62424BC81}"/>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005A92-0519-4404-B730-302DE0D389C2}" type="slidenum">
              <a:rPr lang="en-US" altLang="en-US">
                <a:solidFill>
                  <a:srgbClr val="003366"/>
                </a:solidFill>
              </a:rPr>
              <a:pPr/>
              <a:t>3</a:t>
            </a:fld>
            <a:endParaRPr lang="en-US" altLang="en-US">
              <a:solidFill>
                <a:srgbClr val="003366"/>
              </a:solidFill>
            </a:endParaRPr>
          </a:p>
        </p:txBody>
      </p:sp>
      <p:sp>
        <p:nvSpPr>
          <p:cNvPr id="5123" name="Rectangle 2">
            <a:extLst>
              <a:ext uri="{FF2B5EF4-FFF2-40B4-BE49-F238E27FC236}">
                <a16:creationId xmlns:a16="http://schemas.microsoft.com/office/drawing/2014/main" id="{C5612CAC-166A-FB01-C3D2-7C12C1B67F85}"/>
              </a:ext>
            </a:extLst>
          </p:cNvPr>
          <p:cNvSpPr>
            <a:spLocks noGrp="1" noChangeArrowheads="1"/>
          </p:cNvSpPr>
          <p:nvPr>
            <p:ph type="title"/>
          </p:nvPr>
        </p:nvSpPr>
        <p:spPr>
          <a:xfrm>
            <a:off x="1600200" y="228600"/>
            <a:ext cx="7162800" cy="1143000"/>
          </a:xfrm>
        </p:spPr>
        <p:txBody>
          <a:bodyPr/>
          <a:lstStyle/>
          <a:p>
            <a:pPr eaLnBrk="1" hangingPunct="1"/>
            <a:r>
              <a:rPr lang="en-US" altLang="en-US" sz="4000" dirty="0">
                <a:solidFill>
                  <a:schemeClr val="accent6"/>
                </a:solidFill>
              </a:rPr>
              <a:t> Who Should Take this Workshop?</a:t>
            </a:r>
          </a:p>
        </p:txBody>
      </p:sp>
      <p:sp>
        <p:nvSpPr>
          <p:cNvPr id="4099" name="Rectangle 3">
            <a:extLst>
              <a:ext uri="{FF2B5EF4-FFF2-40B4-BE49-F238E27FC236}">
                <a16:creationId xmlns:a16="http://schemas.microsoft.com/office/drawing/2014/main" id="{12183EBF-D9DC-F108-0CC5-3B6BB3F190B0}"/>
              </a:ext>
            </a:extLst>
          </p:cNvPr>
          <p:cNvSpPr>
            <a:spLocks noGrp="1" noChangeArrowheads="1"/>
          </p:cNvSpPr>
          <p:nvPr>
            <p:ph type="body" idx="1"/>
          </p:nvPr>
        </p:nvSpPr>
        <p:spPr>
          <a:xfrm>
            <a:off x="1143000" y="2209800"/>
            <a:ext cx="7772400" cy="3124200"/>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All members involved in public education</a:t>
            </a:r>
          </a:p>
          <a:p>
            <a:pPr eaLnBrk="1" hangingPunct="1"/>
            <a:r>
              <a:rPr lang="en-US" altLang="en-US" sz="2800" dirty="0">
                <a:solidFill>
                  <a:schemeClr val="accent6"/>
                </a:solidFill>
                <a:latin typeface="Arial" panose="020B0604020202020204" pitchFamily="34" charset="0"/>
                <a:cs typeface="Arial" panose="020B0604020202020204" pitchFamily="34" charset="0"/>
              </a:rPr>
              <a:t>All members involved in member training</a:t>
            </a:r>
          </a:p>
          <a:p>
            <a:pPr eaLnBrk="1" hangingPunct="1"/>
            <a:r>
              <a:rPr lang="en-US" altLang="en-US" sz="2800" dirty="0">
                <a:solidFill>
                  <a:schemeClr val="accent6"/>
                </a:solidFill>
                <a:latin typeface="Arial" panose="020B0604020202020204" pitchFamily="34" charset="0"/>
                <a:cs typeface="Arial" panose="020B0604020202020204" pitchFamily="34" charset="0"/>
              </a:rPr>
              <a:t>All members mentoring new members</a:t>
            </a:r>
          </a:p>
          <a:p>
            <a:pPr eaLnBrk="1" hangingPunct="1"/>
            <a:r>
              <a:rPr lang="en-US" altLang="en-US" sz="2800" dirty="0">
                <a:solidFill>
                  <a:schemeClr val="accent6"/>
                </a:solidFill>
                <a:latin typeface="Arial" panose="020B0604020202020204" pitchFamily="34" charset="0"/>
                <a:cs typeface="Arial" panose="020B0604020202020204" pitchFamily="34" charset="0"/>
              </a:rPr>
              <a:t>All members!</a:t>
            </a:r>
          </a:p>
        </p:txBody>
      </p:sp>
      <p:sp>
        <p:nvSpPr>
          <p:cNvPr id="2" name="TextBox 1">
            <a:extLst>
              <a:ext uri="{FF2B5EF4-FFF2-40B4-BE49-F238E27FC236}">
                <a16:creationId xmlns:a16="http://schemas.microsoft.com/office/drawing/2014/main" id="{8257499A-1A71-047A-738B-FADF08C95ABB}"/>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3" name="Picture 2">
            <a:extLst>
              <a:ext uri="{FF2B5EF4-FFF2-40B4-BE49-F238E27FC236}">
                <a16:creationId xmlns:a16="http://schemas.microsoft.com/office/drawing/2014/main" id="{6622240A-52DC-B33B-B05E-7417748667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4038600"/>
            <a:ext cx="4088801" cy="27258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Spanish Language Classes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30</a:t>
            </a:fld>
            <a:endParaRPr lang="en-US" altLang="en-US" dirty="0"/>
          </a:p>
        </p:txBody>
      </p:sp>
      <p:sp>
        <p:nvSpPr>
          <p:cNvPr id="6" name="TextBox 5"/>
          <p:cNvSpPr txBox="1"/>
          <p:nvPr/>
        </p:nvSpPr>
        <p:spPr>
          <a:xfrm>
            <a:off x="1752600" y="1676400"/>
            <a:ext cx="7010400"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All slides, instructor notes, and exams in Spanish - books are offered only in English</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9000" y="3046874"/>
            <a:ext cx="4648200" cy="3480473"/>
          </a:xfrm>
          <a:prstGeom prst="rect">
            <a:avLst/>
          </a:prstGeom>
        </p:spPr>
      </p:pic>
      <p:sp>
        <p:nvSpPr>
          <p:cNvPr id="7" name="TextBox 6">
            <a:extLst>
              <a:ext uri="{FF2B5EF4-FFF2-40B4-BE49-F238E27FC236}">
                <a16:creationId xmlns:a16="http://schemas.microsoft.com/office/drawing/2014/main" id="{3439D284-BF8F-A8BB-4652-B9E6BF0C8A32}"/>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637919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b="1" dirty="0">
                <a:solidFill>
                  <a:schemeClr val="accent6"/>
                </a:solidFill>
                <a:latin typeface="Arial" panose="020B0604020202020204" pitchFamily="34" charset="0"/>
                <a:cs typeface="Arial" panose="020B0604020202020204" pitchFamily="34" charset="0"/>
              </a:rPr>
              <a:t>I’m the Flotilla Staff Officer-Public Education, Now What?</a:t>
            </a:r>
            <a:endParaRPr lang="en-US" sz="4000" dirty="0">
              <a:solidFill>
                <a:schemeClr val="accent6"/>
              </a:solidFill>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31</a:t>
            </a:fld>
            <a:endParaRPr lang="en-US" altLang="en-US" dirty="0"/>
          </a:p>
        </p:txBody>
      </p:sp>
      <p:pic>
        <p:nvPicPr>
          <p:cNvPr id="7" name="Picture 6">
            <a:extLst>
              <a:ext uri="{FF2B5EF4-FFF2-40B4-BE49-F238E27FC236}">
                <a16:creationId xmlns:a16="http://schemas.microsoft.com/office/drawing/2014/main" id="{3C577011-8609-40B3-B9A0-2444BD71B15B}"/>
              </a:ext>
            </a:extLst>
          </p:cNvPr>
          <p:cNvPicPr>
            <a:picLocks noChangeAspect="1"/>
          </p:cNvPicPr>
          <p:nvPr/>
        </p:nvPicPr>
        <p:blipFill>
          <a:blip r:embed="rId3"/>
          <a:stretch>
            <a:fillRect/>
          </a:stretch>
        </p:blipFill>
        <p:spPr>
          <a:xfrm>
            <a:off x="1219200" y="2362200"/>
            <a:ext cx="7486537" cy="2133785"/>
          </a:xfrm>
          <a:prstGeom prst="rect">
            <a:avLst/>
          </a:prstGeom>
        </p:spPr>
      </p:pic>
      <p:sp>
        <p:nvSpPr>
          <p:cNvPr id="9" name="TextBox 8">
            <a:extLst>
              <a:ext uri="{FF2B5EF4-FFF2-40B4-BE49-F238E27FC236}">
                <a16:creationId xmlns:a16="http://schemas.microsoft.com/office/drawing/2014/main" id="{160E1A99-817D-4A46-AC27-E59A55FDEFF9}"/>
              </a:ext>
            </a:extLst>
          </p:cNvPr>
          <p:cNvSpPr txBox="1"/>
          <p:nvPr/>
        </p:nvSpPr>
        <p:spPr>
          <a:xfrm>
            <a:off x="2286000" y="5181600"/>
            <a:ext cx="6248400" cy="461665"/>
          </a:xfrm>
          <a:prstGeom prst="rect">
            <a:avLst/>
          </a:prstGeom>
          <a:noFill/>
        </p:spPr>
        <p:txBody>
          <a:bodyPr wrap="square">
            <a:spAutoFit/>
          </a:bodyPr>
          <a:lstStyle/>
          <a:p>
            <a:pPr algn="ctr"/>
            <a:r>
              <a:rPr lang="en-US" b="1" dirty="0">
                <a:solidFill>
                  <a:schemeClr val="accent6"/>
                </a:solidFill>
                <a:latin typeface="Arial" panose="020B0604020202020204" pitchFamily="34" charset="0"/>
                <a:cs typeface="Arial" panose="020B0604020202020204" pitchFamily="34" charset="0"/>
              </a:rPr>
              <a:t>Available on the E-Directorate Website</a:t>
            </a:r>
          </a:p>
        </p:txBody>
      </p:sp>
      <p:sp>
        <p:nvSpPr>
          <p:cNvPr id="3" name="TextBox 2">
            <a:extLst>
              <a:ext uri="{FF2B5EF4-FFF2-40B4-BE49-F238E27FC236}">
                <a16:creationId xmlns:a16="http://schemas.microsoft.com/office/drawing/2014/main" id="{786545A1-29A7-8E3A-4BF1-19745329EEE4}"/>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166018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b="1" dirty="0">
                <a:solidFill>
                  <a:schemeClr val="accent6"/>
                </a:solidFill>
                <a:latin typeface="Arial" panose="020B0604020202020204" pitchFamily="34" charset="0"/>
                <a:cs typeface="Arial" panose="020B0604020202020204" pitchFamily="34" charset="0"/>
              </a:rPr>
              <a:t>I’m the Flotilla Staff Officer-Public Education, Now What?</a:t>
            </a:r>
            <a:endParaRPr lang="en-US" sz="4000" dirty="0">
              <a:solidFill>
                <a:schemeClr val="accent6"/>
              </a:solidFill>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32</a:t>
            </a:fld>
            <a:endParaRPr lang="en-US" altLang="en-US" dirty="0"/>
          </a:p>
        </p:txBody>
      </p:sp>
      <p:sp>
        <p:nvSpPr>
          <p:cNvPr id="8" name="TextBox 7">
            <a:extLst>
              <a:ext uri="{FF2B5EF4-FFF2-40B4-BE49-F238E27FC236}">
                <a16:creationId xmlns:a16="http://schemas.microsoft.com/office/drawing/2014/main" id="{42C342F7-4E99-4E67-946D-E01EF3070275}"/>
              </a:ext>
            </a:extLst>
          </p:cNvPr>
          <p:cNvSpPr txBox="1"/>
          <p:nvPr/>
        </p:nvSpPr>
        <p:spPr>
          <a:xfrm>
            <a:off x="1295400" y="2590800"/>
            <a:ext cx="7543800" cy="378565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FSO-PE - Public Education</a:t>
            </a: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Exercise staff responsibility and supervision over all matters pertaining to the public education program, which includes the scheduling, organization and conduct of flotilla public education activities; and keep flotilla members informed of all developments in the program. Unless otherwise directed, you are to schedule qualified Auxiliarists to perform specific activities in support of the public education program. The schedule must include a specified time and place for the activity. Maintain close liaison with the Division Public Education Staff Officer (SO-PE) in order to implement the public education programs established for nation-wide, district-wide and division-wide use. Coordinate and cooperate with the Flotilla Member Training Officer (FSO-MT) to increase the number of qualified instructors. Maintain a close contact with flotilla instructors to encourage increased activity, and maintenance of uniformly high standards. Forward to the SO-PE such methods, training aid, course materials, or other educational tools developed within the flotilla that may have division-wide application. </a:t>
            </a:r>
          </a:p>
        </p:txBody>
      </p:sp>
      <p:sp>
        <p:nvSpPr>
          <p:cNvPr id="6" name="TextBox 5">
            <a:extLst>
              <a:ext uri="{FF2B5EF4-FFF2-40B4-BE49-F238E27FC236}">
                <a16:creationId xmlns:a16="http://schemas.microsoft.com/office/drawing/2014/main" id="{2A13BD01-62B6-431A-85E3-7EF410A1A506}"/>
              </a:ext>
            </a:extLst>
          </p:cNvPr>
          <p:cNvSpPr txBox="1"/>
          <p:nvPr/>
        </p:nvSpPr>
        <p:spPr>
          <a:xfrm>
            <a:off x="1524000" y="1752600"/>
            <a:ext cx="7391400" cy="5847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b="1" dirty="0">
                <a:solidFill>
                  <a:schemeClr val="accent6"/>
                </a:solidFill>
                <a:latin typeface="Arial" panose="020B0604020202020204" pitchFamily="34" charset="0"/>
                <a:ea typeface="+mj-ea"/>
                <a:cs typeface="Arial" panose="020B0604020202020204" pitchFamily="34" charset="0"/>
              </a:rPr>
              <a:t>General FSO-PE Job Description</a:t>
            </a:r>
          </a:p>
        </p:txBody>
      </p:sp>
      <p:sp>
        <p:nvSpPr>
          <p:cNvPr id="3" name="TextBox 2">
            <a:extLst>
              <a:ext uri="{FF2B5EF4-FFF2-40B4-BE49-F238E27FC236}">
                <a16:creationId xmlns:a16="http://schemas.microsoft.com/office/drawing/2014/main" id="{4E81C60A-61D3-3629-3ABF-B1A25C6C7B6E}"/>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3464898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Instructor Currency Maintenance</a:t>
            </a:r>
          </a:p>
        </p:txBody>
      </p:sp>
      <p:sp>
        <p:nvSpPr>
          <p:cNvPr id="3" name="TextBox 2"/>
          <p:cNvSpPr txBox="1"/>
          <p:nvPr/>
        </p:nvSpPr>
        <p:spPr>
          <a:xfrm>
            <a:off x="1524000" y="1676400"/>
            <a:ext cx="7391400" cy="4216539"/>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2020 COVID-19 “shutdown” – all instructor currency maintenance waived</a:t>
            </a:r>
          </a:p>
          <a:p>
            <a:pPr marL="342900" indent="-342900">
              <a:buFont typeface="Arial" panose="020B0604020202020204" pitchFamily="34" charset="0"/>
              <a:buChar char="•"/>
            </a:pPr>
            <a:endParaRPr lang="en-US" sz="16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2023 Instructors must meet standard currency maintenance requirements</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Virtual</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In-person, where permitted</a:t>
            </a:r>
          </a:p>
          <a:p>
            <a:pPr marL="800100" lvl="1"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Missed 2022 Required Workshop?</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Missed 2022 Required Instructor Hours?</a:t>
            </a:r>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33</a:t>
            </a:fld>
            <a:endParaRPr lang="en-US" altLang="en-US" dirty="0"/>
          </a:p>
        </p:txBody>
      </p:sp>
      <p:sp>
        <p:nvSpPr>
          <p:cNvPr id="4" name="TextBox 3">
            <a:extLst>
              <a:ext uri="{FF2B5EF4-FFF2-40B4-BE49-F238E27FC236}">
                <a16:creationId xmlns:a16="http://schemas.microsoft.com/office/drawing/2014/main" id="{E416B430-A336-6FB1-0173-5BAA61C73388}"/>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601575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Uniforms</a:t>
            </a:r>
          </a:p>
        </p:txBody>
      </p:sp>
      <p:sp>
        <p:nvSpPr>
          <p:cNvPr id="3" name="TextBox 2"/>
          <p:cNvSpPr txBox="1"/>
          <p:nvPr/>
        </p:nvSpPr>
        <p:spPr>
          <a:xfrm>
            <a:off x="1447800" y="1219200"/>
            <a:ext cx="5638800" cy="5262979"/>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The Auxiliary Manual, Chapter 10, Section A.4 lists uniforms appropriate for the classroom. They include: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Tropical Blue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Winter Dress Blue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Service Dress Blue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Auxiliary Blue Blazer Outfit  </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See the uniform information available in the Human Resources Website under Auxiliary Uniforms</a:t>
            </a:r>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34</a:t>
            </a:fld>
            <a:endParaRPr lang="en-US" altLang="en-US" dirty="0"/>
          </a:p>
        </p:txBody>
      </p:sp>
      <p:pic>
        <p:nvPicPr>
          <p:cNvPr id="6" name="Picture 5">
            <a:extLst>
              <a:ext uri="{FF2B5EF4-FFF2-40B4-BE49-F238E27FC236}">
                <a16:creationId xmlns:a16="http://schemas.microsoft.com/office/drawing/2014/main" id="{75365344-8AE5-4A78-A5B4-EA131AEDE85E}"/>
              </a:ext>
            </a:extLst>
          </p:cNvPr>
          <p:cNvPicPr>
            <a:picLocks noChangeAspect="1"/>
          </p:cNvPicPr>
          <p:nvPr/>
        </p:nvPicPr>
        <p:blipFill>
          <a:blip r:embed="rId3"/>
          <a:stretch>
            <a:fillRect/>
          </a:stretch>
        </p:blipFill>
        <p:spPr>
          <a:xfrm>
            <a:off x="7025593" y="1676400"/>
            <a:ext cx="2118407" cy="3505200"/>
          </a:xfrm>
          <a:prstGeom prst="rect">
            <a:avLst/>
          </a:prstGeom>
        </p:spPr>
      </p:pic>
      <p:sp>
        <p:nvSpPr>
          <p:cNvPr id="4" name="TextBox 3">
            <a:extLst>
              <a:ext uri="{FF2B5EF4-FFF2-40B4-BE49-F238E27FC236}">
                <a16:creationId xmlns:a16="http://schemas.microsoft.com/office/drawing/2014/main" id="{3D5FD20B-50D5-1B06-FCA1-470B7033AC7A}"/>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7487235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Uniforms – Alternative Work Uniform (AWU)</a:t>
            </a:r>
          </a:p>
        </p:txBody>
      </p:sp>
      <p:sp>
        <p:nvSpPr>
          <p:cNvPr id="3" name="TextBox 2"/>
          <p:cNvSpPr txBox="1"/>
          <p:nvPr/>
        </p:nvSpPr>
        <p:spPr>
          <a:xfrm>
            <a:off x="1524000" y="1447800"/>
            <a:ext cx="7467600" cy="2246769"/>
          </a:xfrm>
          <a:prstGeom prst="rect">
            <a:avLst/>
          </a:prstGeom>
          <a:noFill/>
        </p:spPr>
        <p:txBody>
          <a:bodyPr wrap="square" rtlCol="0">
            <a:spAutoFit/>
          </a:bodyPr>
          <a:lstStyle/>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The Chief Director’s Standard Operating Procedure - September 2021.</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Authorizes the AWU for PE Classes</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Available on the Chief Director’s web page under SOPs.</a:t>
            </a:r>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35</a:t>
            </a:fld>
            <a:endParaRPr lang="en-US" altLang="en-US" dirty="0"/>
          </a:p>
        </p:txBody>
      </p:sp>
      <p:pic>
        <p:nvPicPr>
          <p:cNvPr id="6" name="Picture 5">
            <a:extLst>
              <a:ext uri="{FF2B5EF4-FFF2-40B4-BE49-F238E27FC236}">
                <a16:creationId xmlns:a16="http://schemas.microsoft.com/office/drawing/2014/main" id="{D1D1524F-7DEE-40A1-84FE-27A22A84E3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43200" y="4221126"/>
            <a:ext cx="3657600" cy="2636874"/>
          </a:xfrm>
          <a:prstGeom prst="rect">
            <a:avLst/>
          </a:prstGeom>
        </p:spPr>
      </p:pic>
      <p:sp>
        <p:nvSpPr>
          <p:cNvPr id="4" name="TextBox 3">
            <a:extLst>
              <a:ext uri="{FF2B5EF4-FFF2-40B4-BE49-F238E27FC236}">
                <a16:creationId xmlns:a16="http://schemas.microsoft.com/office/drawing/2014/main" id="{BBE37B32-AD44-BE13-1673-1EF3BAFC1E2C}"/>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8883055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B2AEB575-B155-91A6-6C9B-92DAB210A6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34E829-F5FA-4E53-9573-DF04F2092938}" type="slidenum">
              <a:rPr lang="en-US" altLang="en-US">
                <a:solidFill>
                  <a:srgbClr val="003366"/>
                </a:solidFill>
              </a:rPr>
              <a:pPr/>
              <a:t>36</a:t>
            </a:fld>
            <a:endParaRPr lang="en-US" altLang="en-US">
              <a:solidFill>
                <a:srgbClr val="003366"/>
              </a:solidFill>
            </a:endParaRPr>
          </a:p>
        </p:txBody>
      </p:sp>
      <p:sp>
        <p:nvSpPr>
          <p:cNvPr id="28675" name="Rectangle 2">
            <a:extLst>
              <a:ext uri="{FF2B5EF4-FFF2-40B4-BE49-F238E27FC236}">
                <a16:creationId xmlns:a16="http://schemas.microsoft.com/office/drawing/2014/main" id="{CAFFD0FE-F66F-72F9-A28C-3DE3FA15DE02}"/>
              </a:ext>
            </a:extLst>
          </p:cNvPr>
          <p:cNvSpPr>
            <a:spLocks noGrp="1" noChangeArrowheads="1"/>
          </p:cNvSpPr>
          <p:nvPr>
            <p:ph type="title"/>
          </p:nvPr>
        </p:nvSpPr>
        <p:spPr>
          <a:xfrm>
            <a:off x="1600200" y="228600"/>
            <a:ext cx="6477000" cy="1143000"/>
          </a:xfrm>
        </p:spPr>
        <p:txBody>
          <a:bodyPr/>
          <a:lstStyle/>
          <a:p>
            <a:pPr eaLnBrk="1" hangingPunct="1"/>
            <a:r>
              <a:rPr lang="en-US" altLang="en-US" dirty="0"/>
              <a:t>     </a:t>
            </a:r>
            <a:r>
              <a:rPr lang="en-US" altLang="en-US" sz="4000" dirty="0">
                <a:solidFill>
                  <a:schemeClr val="accent6"/>
                </a:solidFill>
              </a:rPr>
              <a:t>Recruiting via PE</a:t>
            </a:r>
            <a:endParaRPr lang="en-US" altLang="en-US" dirty="0">
              <a:solidFill>
                <a:schemeClr val="accent6"/>
              </a:solidFill>
            </a:endParaRPr>
          </a:p>
        </p:txBody>
      </p:sp>
      <p:sp>
        <p:nvSpPr>
          <p:cNvPr id="30723" name="Rectangle 3">
            <a:extLst>
              <a:ext uri="{FF2B5EF4-FFF2-40B4-BE49-F238E27FC236}">
                <a16:creationId xmlns:a16="http://schemas.microsoft.com/office/drawing/2014/main" id="{21AC5468-5C52-BB94-A56E-5444BB1A3D67}"/>
              </a:ext>
            </a:extLst>
          </p:cNvPr>
          <p:cNvSpPr>
            <a:spLocks noGrp="1" noChangeArrowheads="1"/>
          </p:cNvSpPr>
          <p:nvPr>
            <p:ph type="body" idx="1"/>
          </p:nvPr>
        </p:nvSpPr>
        <p:spPr>
          <a:xfrm>
            <a:off x="914400" y="1752600"/>
            <a:ext cx="4343400" cy="4373563"/>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Invitations to meetings/events</a:t>
            </a:r>
          </a:p>
          <a:p>
            <a:pPr eaLnBrk="1" hangingPunct="1"/>
            <a:r>
              <a:rPr lang="en-US" altLang="en-US" sz="2800" dirty="0">
                <a:solidFill>
                  <a:schemeClr val="accent6"/>
                </a:solidFill>
                <a:latin typeface="Arial" panose="020B0604020202020204" pitchFamily="34" charset="0"/>
                <a:cs typeface="Arial" panose="020B0604020202020204" pitchFamily="34" charset="0"/>
              </a:rPr>
              <a:t>Plenty of handouts</a:t>
            </a:r>
          </a:p>
          <a:p>
            <a:pPr eaLnBrk="1" hangingPunct="1"/>
            <a:r>
              <a:rPr lang="en-US" altLang="en-US" sz="2800" dirty="0">
                <a:solidFill>
                  <a:schemeClr val="accent6"/>
                </a:solidFill>
                <a:latin typeface="Arial" panose="020B0604020202020204" pitchFamily="34" charset="0"/>
                <a:cs typeface="Arial" panose="020B0604020202020204" pitchFamily="34" charset="0"/>
              </a:rPr>
              <a:t>Show common interests</a:t>
            </a:r>
          </a:p>
          <a:p>
            <a:r>
              <a:rPr lang="en-US" altLang="en-US" sz="2800" dirty="0">
                <a:solidFill>
                  <a:schemeClr val="accent6"/>
                </a:solidFill>
                <a:latin typeface="Arial" panose="020B0604020202020204" pitchFamily="34" charset="0"/>
                <a:cs typeface="Arial" panose="020B0604020202020204" pitchFamily="34" charset="0"/>
              </a:rPr>
              <a:t>Diverse and relevant</a:t>
            </a:r>
          </a:p>
          <a:p>
            <a:r>
              <a:rPr lang="en-US" altLang="en-US" sz="2800" dirty="0">
                <a:solidFill>
                  <a:schemeClr val="accent6"/>
                </a:solidFill>
                <a:latin typeface="Arial" panose="020B0604020202020204" pitchFamily="34" charset="0"/>
                <a:cs typeface="Arial" panose="020B0604020202020204" pitchFamily="34" charset="0"/>
              </a:rPr>
              <a:t>Actively mention </a:t>
            </a:r>
            <a:r>
              <a:rPr lang="en-US" altLang="en-US" sz="2800" i="1" dirty="0">
                <a:solidFill>
                  <a:schemeClr val="accent6"/>
                </a:solidFill>
                <a:latin typeface="Arial" panose="020B0604020202020204" pitchFamily="34" charset="0"/>
                <a:cs typeface="Arial" panose="020B0604020202020204" pitchFamily="34" charset="0"/>
              </a:rPr>
              <a:t>your</a:t>
            </a:r>
            <a:r>
              <a:rPr lang="en-US" altLang="en-US" sz="2800" dirty="0">
                <a:solidFill>
                  <a:schemeClr val="accent6"/>
                </a:solidFill>
                <a:latin typeface="Arial" panose="020B0604020202020204" pitchFamily="34" charset="0"/>
                <a:cs typeface="Arial" panose="020B0604020202020204" pitchFamily="34" charset="0"/>
              </a:rPr>
              <a:t> flotilla needs</a:t>
            </a:r>
          </a:p>
          <a:p>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4A20E6-02E7-981B-0B9D-BF94E534C79F}"/>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4" name="Picture 3">
            <a:extLst>
              <a:ext uri="{FF2B5EF4-FFF2-40B4-BE49-F238E27FC236}">
                <a16:creationId xmlns:a16="http://schemas.microsoft.com/office/drawing/2014/main" id="{099F1DB4-3DBB-DCEC-5F60-599AB5A94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4643" y="1947862"/>
            <a:ext cx="3719513" cy="2776538"/>
          </a:xfrm>
          <a:prstGeom prst="rect">
            <a:avLst/>
          </a:prstGeom>
        </p:spPr>
      </p:pic>
    </p:spTree>
    <p:extLst>
      <p:ext uri="{BB962C8B-B14F-4D97-AF65-F5344CB8AC3E}">
        <p14:creationId xmlns:p14="http://schemas.microsoft.com/office/powerpoint/2010/main" val="40499248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B2AEB575-B155-91A6-6C9B-92DAB210A6A9}"/>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34E829-F5FA-4E53-9573-DF04F2092938}" type="slidenum">
              <a:rPr lang="en-US" altLang="en-US">
                <a:solidFill>
                  <a:srgbClr val="003366"/>
                </a:solidFill>
              </a:rPr>
              <a:pPr/>
              <a:t>37</a:t>
            </a:fld>
            <a:endParaRPr lang="en-US" altLang="en-US">
              <a:solidFill>
                <a:srgbClr val="003366"/>
              </a:solidFill>
            </a:endParaRPr>
          </a:p>
        </p:txBody>
      </p:sp>
      <p:sp>
        <p:nvSpPr>
          <p:cNvPr id="28675" name="Rectangle 2">
            <a:extLst>
              <a:ext uri="{FF2B5EF4-FFF2-40B4-BE49-F238E27FC236}">
                <a16:creationId xmlns:a16="http://schemas.microsoft.com/office/drawing/2014/main" id="{CAFFD0FE-F66F-72F9-A28C-3DE3FA15DE02}"/>
              </a:ext>
            </a:extLst>
          </p:cNvPr>
          <p:cNvSpPr>
            <a:spLocks noGrp="1" noChangeArrowheads="1"/>
          </p:cNvSpPr>
          <p:nvPr>
            <p:ph type="title"/>
          </p:nvPr>
        </p:nvSpPr>
        <p:spPr>
          <a:xfrm>
            <a:off x="1600200" y="228600"/>
            <a:ext cx="6477000" cy="1143000"/>
          </a:xfrm>
        </p:spPr>
        <p:txBody>
          <a:bodyPr/>
          <a:lstStyle/>
          <a:p>
            <a:pPr eaLnBrk="1" hangingPunct="1"/>
            <a:r>
              <a:rPr lang="en-US" altLang="en-US" dirty="0"/>
              <a:t>     </a:t>
            </a:r>
            <a:r>
              <a:rPr lang="en-US" altLang="en-US" sz="4000" dirty="0">
                <a:solidFill>
                  <a:schemeClr val="accent6"/>
                </a:solidFill>
              </a:rPr>
              <a:t>Recruiting via PE</a:t>
            </a:r>
            <a:endParaRPr lang="en-US" altLang="en-US" dirty="0">
              <a:solidFill>
                <a:schemeClr val="accent6"/>
              </a:solidFill>
            </a:endParaRPr>
          </a:p>
        </p:txBody>
      </p:sp>
      <p:sp>
        <p:nvSpPr>
          <p:cNvPr id="30723" name="Rectangle 3">
            <a:extLst>
              <a:ext uri="{FF2B5EF4-FFF2-40B4-BE49-F238E27FC236}">
                <a16:creationId xmlns:a16="http://schemas.microsoft.com/office/drawing/2014/main" id="{21AC5468-5C52-BB94-A56E-5444BB1A3D67}"/>
              </a:ext>
            </a:extLst>
          </p:cNvPr>
          <p:cNvSpPr>
            <a:spLocks noGrp="1" noChangeArrowheads="1"/>
          </p:cNvSpPr>
          <p:nvPr>
            <p:ph type="body" idx="1"/>
          </p:nvPr>
        </p:nvSpPr>
        <p:spPr>
          <a:xfrm>
            <a:off x="914400" y="1371600"/>
            <a:ext cx="7772400" cy="4754563"/>
          </a:xfrm>
        </p:spPr>
        <p:txBody>
          <a:bodyPr/>
          <a:lstStyle/>
          <a:p>
            <a:r>
              <a:rPr lang="en-US" altLang="en-US" sz="2800" dirty="0">
                <a:solidFill>
                  <a:schemeClr val="accent6"/>
                </a:solidFill>
                <a:latin typeface="Arial" panose="020B0604020202020204" pitchFamily="34" charset="0"/>
                <a:cs typeface="Arial" panose="020B0604020202020204" pitchFamily="34" charset="0"/>
              </a:rPr>
              <a:t>Be approachable</a:t>
            </a:r>
          </a:p>
          <a:p>
            <a:r>
              <a:rPr lang="en-US" altLang="en-US" sz="2800" dirty="0">
                <a:solidFill>
                  <a:schemeClr val="accent6"/>
                </a:solidFill>
                <a:latin typeface="Arial" panose="020B0604020202020204" pitchFamily="34" charset="0"/>
                <a:cs typeface="Arial" panose="020B0604020202020204" pitchFamily="34" charset="0"/>
              </a:rPr>
              <a:t>Talk to students, not to each other</a:t>
            </a:r>
          </a:p>
          <a:p>
            <a:r>
              <a:rPr lang="en-US" altLang="en-US" sz="2800" dirty="0">
                <a:solidFill>
                  <a:schemeClr val="accent6"/>
                </a:solidFill>
                <a:latin typeface="Arial" panose="020B0604020202020204" pitchFamily="34" charset="0"/>
                <a:cs typeface="Arial" panose="020B0604020202020204" pitchFamily="34" charset="0"/>
              </a:rPr>
              <a:t>All recruiting is local!</a:t>
            </a:r>
          </a:p>
          <a:p>
            <a:r>
              <a:rPr lang="en-US" altLang="en-US" sz="2800" dirty="0">
                <a:solidFill>
                  <a:schemeClr val="accent6"/>
                </a:solidFill>
                <a:latin typeface="Arial" panose="020B0604020202020204" pitchFamily="34" charset="0"/>
                <a:cs typeface="Arial" panose="020B0604020202020204" pitchFamily="34" charset="0"/>
              </a:rPr>
              <a:t>Work in local pictures or anecdotes</a:t>
            </a:r>
          </a:p>
          <a:p>
            <a:r>
              <a:rPr lang="en-US" altLang="en-US" sz="2800" dirty="0">
                <a:solidFill>
                  <a:schemeClr val="accent6"/>
                </a:solidFill>
                <a:latin typeface="Arial" panose="020B0604020202020204" pitchFamily="34" charset="0"/>
                <a:cs typeface="Arial" panose="020B0604020202020204" pitchFamily="34" charset="0"/>
              </a:rPr>
              <a:t>The Auxiliary message, </a:t>
            </a:r>
            <a:r>
              <a:rPr lang="en-US" altLang="en-US" sz="2800" u="sng" dirty="0">
                <a:solidFill>
                  <a:schemeClr val="accent6"/>
                </a:solidFill>
                <a:latin typeface="Arial" panose="020B0604020202020204" pitchFamily="34" charset="0"/>
                <a:cs typeface="Arial" panose="020B0604020202020204" pitchFamily="34" charset="0"/>
              </a:rPr>
              <a:t>every time</a:t>
            </a:r>
            <a:r>
              <a:rPr lang="en-US" altLang="en-US" sz="2800" dirty="0">
                <a:solidFill>
                  <a:schemeClr val="accent6"/>
                </a:solidFill>
                <a:latin typeface="Arial" panose="020B0604020202020204" pitchFamily="34" charset="0"/>
                <a:cs typeface="Arial" panose="020B0604020202020204" pitchFamily="34" charset="0"/>
              </a:rPr>
              <a:t>!</a:t>
            </a:r>
          </a:p>
          <a:p>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a:p>
            <a:pPr eaLnBrk="1" hangingPunct="1"/>
            <a:endParaRPr lang="en-US" altLang="en-US" sz="2800" dirty="0">
              <a:solidFill>
                <a:schemeClr val="accent6"/>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54A20E6-02E7-981B-0B9D-BF94E534C79F}"/>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6" name="Picture 5">
            <a:extLst>
              <a:ext uri="{FF2B5EF4-FFF2-40B4-BE49-F238E27FC236}">
                <a16:creationId xmlns:a16="http://schemas.microsoft.com/office/drawing/2014/main" id="{1FF26711-AFE2-105B-19EE-B901958E3ADE}"/>
              </a:ext>
            </a:extLst>
          </p:cNvPr>
          <p:cNvPicPr>
            <a:picLocks noChangeAspect="1"/>
          </p:cNvPicPr>
          <p:nvPr/>
        </p:nvPicPr>
        <p:blipFill>
          <a:blip r:embed="rId3"/>
          <a:stretch>
            <a:fillRect/>
          </a:stretch>
        </p:blipFill>
        <p:spPr>
          <a:xfrm>
            <a:off x="3124200" y="4002688"/>
            <a:ext cx="3276600" cy="2751666"/>
          </a:xfrm>
          <a:prstGeom prst="rect">
            <a:avLst/>
          </a:prstGeom>
        </p:spPr>
      </p:pic>
    </p:spTree>
    <p:extLst>
      <p:ext uri="{BB962C8B-B14F-4D97-AF65-F5344CB8AC3E}">
        <p14:creationId xmlns:p14="http://schemas.microsoft.com/office/powerpoint/2010/main" val="2422429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219200"/>
          </a:xfrm>
        </p:spPr>
        <p:txBody>
          <a:bodyPr/>
          <a:lstStyle/>
          <a:p>
            <a:r>
              <a:rPr lang="en-US" sz="4000" dirty="0">
                <a:solidFill>
                  <a:schemeClr val="accent6"/>
                </a:solidFill>
              </a:rPr>
              <a:t>New Material to Cover in Class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38</a:t>
            </a:fld>
            <a:endParaRPr lang="en-US" altLang="en-US" dirty="0"/>
          </a:p>
        </p:txBody>
      </p:sp>
      <p:sp>
        <p:nvSpPr>
          <p:cNvPr id="6" name="TextBox 5"/>
          <p:cNvSpPr txBox="1"/>
          <p:nvPr/>
        </p:nvSpPr>
        <p:spPr>
          <a:xfrm>
            <a:off x="1447800" y="1600200"/>
            <a:ext cx="7543800" cy="1384995"/>
          </a:xfrm>
          <a:prstGeom prst="rect">
            <a:avLst/>
          </a:prstGeom>
          <a:noFill/>
        </p:spPr>
        <p:txBody>
          <a:bodyPr wrap="square" rtlCol="0">
            <a:spAutoFit/>
          </a:bodyPr>
          <a:lstStyle/>
          <a:p>
            <a:r>
              <a:rPr lang="en-US" sz="2800" b="1" dirty="0">
                <a:solidFill>
                  <a:srgbClr val="2D2DB9"/>
                </a:solidFill>
                <a:latin typeface="Arial" panose="020B0604020202020204" pitchFamily="34" charset="0"/>
                <a:ea typeface="+mj-ea"/>
                <a:cs typeface="Arial" panose="020B0604020202020204" pitchFamily="34" charset="0"/>
              </a:rPr>
              <a:t>Federal Law Change </a:t>
            </a:r>
            <a:br>
              <a:rPr lang="en-US" sz="2800" b="1" dirty="0">
                <a:solidFill>
                  <a:srgbClr val="2D2DB9"/>
                </a:solidFill>
                <a:latin typeface="Arial" panose="020B0604020202020204" pitchFamily="34" charset="0"/>
                <a:ea typeface="+mj-ea"/>
                <a:cs typeface="Arial" panose="020B0604020202020204" pitchFamily="34" charset="0"/>
              </a:rPr>
            </a:br>
            <a:r>
              <a:rPr lang="en-US" sz="2800" b="1" dirty="0">
                <a:solidFill>
                  <a:srgbClr val="2D2DB9"/>
                </a:solidFill>
                <a:latin typeface="Arial" panose="020B0604020202020204" pitchFamily="34" charset="0"/>
                <a:ea typeface="+mj-ea"/>
                <a:cs typeface="Arial" panose="020B0604020202020204" pitchFamily="34" charset="0"/>
              </a:rPr>
              <a:t>Effective: April 20, 2022</a:t>
            </a:r>
            <a:br>
              <a:rPr lang="en-US" sz="2800" b="1" dirty="0">
                <a:solidFill>
                  <a:srgbClr val="2D2DB9"/>
                </a:solidFill>
                <a:latin typeface="Arial" panose="020B0604020202020204" pitchFamily="34" charset="0"/>
                <a:ea typeface="+mj-ea"/>
                <a:cs typeface="Arial" panose="020B0604020202020204" pitchFamily="34" charset="0"/>
              </a:rPr>
            </a:br>
            <a:r>
              <a:rPr lang="en-US" sz="2800" b="1" dirty="0">
                <a:solidFill>
                  <a:srgbClr val="2D2DB9"/>
                </a:solidFill>
                <a:latin typeface="Arial" panose="020B0604020202020204" pitchFamily="34" charset="0"/>
                <a:ea typeface="+mj-ea"/>
                <a:cs typeface="Arial" panose="020B0604020202020204" pitchFamily="34" charset="0"/>
              </a:rPr>
              <a:t>Fire Extinguisher Expiration Dates</a:t>
            </a:r>
            <a:endParaRPr lang="en-US" sz="3200" b="1" dirty="0">
              <a:solidFill>
                <a:schemeClr val="accent6"/>
              </a:solidFill>
              <a:latin typeface="Arial" panose="020B0604020202020204" pitchFamily="34" charset="0"/>
              <a:ea typeface="+mj-ea"/>
              <a:cs typeface="Arial" panose="020B0604020202020204" pitchFamily="34" charset="0"/>
            </a:endParaRPr>
          </a:p>
        </p:txBody>
      </p:sp>
      <p:pic>
        <p:nvPicPr>
          <p:cNvPr id="4" name="Picture 3">
            <a:extLst>
              <a:ext uri="{FF2B5EF4-FFF2-40B4-BE49-F238E27FC236}">
                <a16:creationId xmlns:a16="http://schemas.microsoft.com/office/drawing/2014/main" id="{2DC89026-A77E-4693-8A3D-C365DA408E1A}"/>
              </a:ext>
            </a:extLst>
          </p:cNvPr>
          <p:cNvPicPr>
            <a:picLocks noChangeAspect="1"/>
          </p:cNvPicPr>
          <p:nvPr/>
        </p:nvPicPr>
        <p:blipFill>
          <a:blip r:embed="rId3"/>
          <a:stretch>
            <a:fillRect/>
          </a:stretch>
        </p:blipFill>
        <p:spPr>
          <a:xfrm>
            <a:off x="1981200" y="3200400"/>
            <a:ext cx="2653845" cy="2514600"/>
          </a:xfrm>
          <a:prstGeom prst="rect">
            <a:avLst/>
          </a:prstGeom>
          <a:ln>
            <a:solidFill>
              <a:srgbClr val="002060"/>
            </a:solidFill>
          </a:ln>
        </p:spPr>
      </p:pic>
      <p:pic>
        <p:nvPicPr>
          <p:cNvPr id="7" name="Picture 6">
            <a:extLst>
              <a:ext uri="{FF2B5EF4-FFF2-40B4-BE49-F238E27FC236}">
                <a16:creationId xmlns:a16="http://schemas.microsoft.com/office/drawing/2014/main" id="{B04C7E64-9C4E-4702-AD22-E636B3BFA72F}"/>
              </a:ext>
            </a:extLst>
          </p:cNvPr>
          <p:cNvPicPr>
            <a:picLocks noChangeAspect="1"/>
          </p:cNvPicPr>
          <p:nvPr/>
        </p:nvPicPr>
        <p:blipFill>
          <a:blip r:embed="rId4"/>
          <a:stretch>
            <a:fillRect/>
          </a:stretch>
        </p:blipFill>
        <p:spPr>
          <a:xfrm>
            <a:off x="5486400" y="3276599"/>
            <a:ext cx="2057400" cy="2381765"/>
          </a:xfrm>
          <a:prstGeom prst="rect">
            <a:avLst/>
          </a:prstGeom>
          <a:ln>
            <a:solidFill>
              <a:srgbClr val="002060"/>
            </a:solidFill>
          </a:ln>
        </p:spPr>
      </p:pic>
      <p:sp>
        <p:nvSpPr>
          <p:cNvPr id="8" name="TextBox 7">
            <a:extLst>
              <a:ext uri="{FF2B5EF4-FFF2-40B4-BE49-F238E27FC236}">
                <a16:creationId xmlns:a16="http://schemas.microsoft.com/office/drawing/2014/main" id="{0F275C24-A851-A0EF-4405-9181E71E1329}"/>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7691997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219200"/>
          </a:xfrm>
        </p:spPr>
        <p:txBody>
          <a:bodyPr/>
          <a:lstStyle/>
          <a:p>
            <a:r>
              <a:rPr lang="en-US" sz="4000" dirty="0">
                <a:solidFill>
                  <a:schemeClr val="accent6"/>
                </a:solidFill>
              </a:rPr>
              <a:t>Fire Extinguishers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39</a:t>
            </a:fld>
            <a:endParaRPr lang="en-US" altLang="en-US" dirty="0"/>
          </a:p>
        </p:txBody>
      </p:sp>
      <p:pic>
        <p:nvPicPr>
          <p:cNvPr id="9" name="Picture 8">
            <a:extLst>
              <a:ext uri="{FF2B5EF4-FFF2-40B4-BE49-F238E27FC236}">
                <a16:creationId xmlns:a16="http://schemas.microsoft.com/office/drawing/2014/main" id="{A0F80C5F-5A7A-487C-9D03-0468C46D1C73}"/>
              </a:ext>
            </a:extLst>
          </p:cNvPr>
          <p:cNvPicPr>
            <a:picLocks noChangeAspect="1"/>
          </p:cNvPicPr>
          <p:nvPr/>
        </p:nvPicPr>
        <p:blipFill>
          <a:blip r:embed="rId3"/>
          <a:stretch>
            <a:fillRect/>
          </a:stretch>
        </p:blipFill>
        <p:spPr>
          <a:xfrm>
            <a:off x="1828800" y="1143000"/>
            <a:ext cx="3826802" cy="4983148"/>
          </a:xfrm>
          <a:prstGeom prst="rect">
            <a:avLst/>
          </a:prstGeom>
        </p:spPr>
      </p:pic>
      <p:sp>
        <p:nvSpPr>
          <p:cNvPr id="10" name="TextBox 9">
            <a:extLst>
              <a:ext uri="{FF2B5EF4-FFF2-40B4-BE49-F238E27FC236}">
                <a16:creationId xmlns:a16="http://schemas.microsoft.com/office/drawing/2014/main" id="{8BF69D3B-5E17-487A-BA14-AC4D799A607B}"/>
              </a:ext>
            </a:extLst>
          </p:cNvPr>
          <p:cNvSpPr txBox="1"/>
          <p:nvPr/>
        </p:nvSpPr>
        <p:spPr>
          <a:xfrm>
            <a:off x="5791200" y="2057400"/>
            <a:ext cx="3200400" cy="830997"/>
          </a:xfrm>
          <a:prstGeom prst="rect">
            <a:avLst/>
          </a:prstGeom>
          <a:noFill/>
        </p:spPr>
        <p:txBody>
          <a:bodyPr wrap="square" rtlCol="0">
            <a:spAutoFit/>
          </a:bodyPr>
          <a:lstStyle/>
          <a:p>
            <a:r>
              <a:rPr lang="en-US" b="1" dirty="0">
                <a:solidFill>
                  <a:schemeClr val="accent6"/>
                </a:solidFill>
                <a:latin typeface="+mj-lt"/>
                <a:ea typeface="+mj-ea"/>
                <a:cs typeface="+mj-cs"/>
              </a:rPr>
              <a:t>Excellent FAQ at:</a:t>
            </a:r>
          </a:p>
          <a:p>
            <a:r>
              <a:rPr lang="en-US" dirty="0">
                <a:hlinkClick r:id="rId4"/>
              </a:rPr>
              <a:t>https://bit.ly/3Io9v5J</a:t>
            </a:r>
            <a:endParaRPr lang="en-US" dirty="0"/>
          </a:p>
        </p:txBody>
      </p:sp>
      <p:sp>
        <p:nvSpPr>
          <p:cNvPr id="4" name="TextBox 3">
            <a:extLst>
              <a:ext uri="{FF2B5EF4-FFF2-40B4-BE49-F238E27FC236}">
                <a16:creationId xmlns:a16="http://schemas.microsoft.com/office/drawing/2014/main" id="{D196651B-73D4-27B1-3271-EBD49E480EFA}"/>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738336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C4C18289-FB2B-9ECB-2881-D9E0397AF8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084983-A53B-454B-ACD1-3492548AB460}" type="slidenum">
              <a:rPr lang="en-US" altLang="en-US">
                <a:solidFill>
                  <a:srgbClr val="003366"/>
                </a:solidFill>
              </a:rPr>
              <a:pPr/>
              <a:t>4</a:t>
            </a:fld>
            <a:endParaRPr lang="en-US" altLang="en-US">
              <a:solidFill>
                <a:srgbClr val="003366"/>
              </a:solidFill>
            </a:endParaRPr>
          </a:p>
        </p:txBody>
      </p:sp>
      <p:sp>
        <p:nvSpPr>
          <p:cNvPr id="7171" name="Rectangle 2">
            <a:extLst>
              <a:ext uri="{FF2B5EF4-FFF2-40B4-BE49-F238E27FC236}">
                <a16:creationId xmlns:a16="http://schemas.microsoft.com/office/drawing/2014/main" id="{3DC99DBF-A8C3-16F7-B475-5E13692E5D2E}"/>
              </a:ext>
            </a:extLst>
          </p:cNvPr>
          <p:cNvSpPr>
            <a:spLocks noGrp="1" noChangeArrowheads="1"/>
          </p:cNvSpPr>
          <p:nvPr>
            <p:ph type="title"/>
          </p:nvPr>
        </p:nvSpPr>
        <p:spPr>
          <a:xfrm>
            <a:off x="1600200" y="228600"/>
            <a:ext cx="7239000" cy="914400"/>
          </a:xfrm>
          <a:noFill/>
          <a:ln>
            <a:noFill/>
          </a:ln>
          <a:effectLst/>
        </p:spPr>
        <p:txBody>
          <a:bodyPr vert="horz" wrap="square" lIns="91440" tIns="45720" rIns="91440" bIns="45720" numCol="1" anchor="ctr" anchorCtr="0" compatLnSpc="1">
            <a:prstTxWarp prst="textNoShape">
              <a:avLst/>
            </a:prstTxWarp>
          </a:bodyPr>
          <a:lstStyle/>
          <a:p>
            <a:r>
              <a:rPr lang="en-US" altLang="en-US" sz="4000" dirty="0">
                <a:solidFill>
                  <a:schemeClr val="accent6"/>
                </a:solidFill>
              </a:rPr>
              <a:t>  Why an Instructor Workshop?</a:t>
            </a:r>
          </a:p>
        </p:txBody>
      </p:sp>
      <p:sp>
        <p:nvSpPr>
          <p:cNvPr id="63491" name="Rectangle 3">
            <a:extLst>
              <a:ext uri="{FF2B5EF4-FFF2-40B4-BE49-F238E27FC236}">
                <a16:creationId xmlns:a16="http://schemas.microsoft.com/office/drawing/2014/main" id="{1FAA4EEA-B0FF-01C0-980D-8641C3D4AC28}"/>
              </a:ext>
            </a:extLst>
          </p:cNvPr>
          <p:cNvSpPr>
            <a:spLocks noGrp="1" noChangeArrowheads="1"/>
          </p:cNvSpPr>
          <p:nvPr>
            <p:ph type="body" idx="1"/>
          </p:nvPr>
        </p:nvSpPr>
        <p:spPr>
          <a:xfrm>
            <a:off x="1038726" y="2057400"/>
            <a:ext cx="7772400" cy="4191000"/>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Public Education (PE) classes are often our first contact with the public</a:t>
            </a:r>
          </a:p>
          <a:p>
            <a:pPr eaLnBrk="1" hangingPunct="1"/>
            <a:r>
              <a:rPr lang="en-US" altLang="en-US" sz="2800" dirty="0">
                <a:solidFill>
                  <a:schemeClr val="accent6"/>
                </a:solidFill>
                <a:latin typeface="Arial" panose="020B0604020202020204" pitchFamily="34" charset="0"/>
                <a:cs typeface="Arial" panose="020B0604020202020204" pitchFamily="34" charset="0"/>
              </a:rPr>
              <a:t>PE classes are a source of new members</a:t>
            </a:r>
          </a:p>
          <a:p>
            <a:pPr eaLnBrk="1" hangingPunct="1"/>
            <a:r>
              <a:rPr lang="en-US" altLang="en-US" sz="2800" dirty="0">
                <a:solidFill>
                  <a:schemeClr val="accent6"/>
                </a:solidFill>
                <a:latin typeface="Arial" panose="020B0604020202020204" pitchFamily="34" charset="0"/>
                <a:cs typeface="Arial" panose="020B0604020202020204" pitchFamily="34" charset="0"/>
              </a:rPr>
              <a:t>Member Training (MT) affects member satisfaction</a:t>
            </a:r>
          </a:p>
        </p:txBody>
      </p:sp>
      <p:sp>
        <p:nvSpPr>
          <p:cNvPr id="2" name="TextBox 1">
            <a:extLst>
              <a:ext uri="{FF2B5EF4-FFF2-40B4-BE49-F238E27FC236}">
                <a16:creationId xmlns:a16="http://schemas.microsoft.com/office/drawing/2014/main" id="{8B027E46-25AC-2DC9-69D6-98DA32FB1E5F}"/>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3" name="Picture 2">
            <a:extLst>
              <a:ext uri="{FF2B5EF4-FFF2-40B4-BE49-F238E27FC236}">
                <a16:creationId xmlns:a16="http://schemas.microsoft.com/office/drawing/2014/main" id="{638457BF-9789-AF49-F5B5-2B08BC78C1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05199" y="4495800"/>
            <a:ext cx="4685829" cy="2079337"/>
          </a:xfrm>
          <a:prstGeom prst="rect">
            <a:avLst/>
          </a:prstGeom>
        </p:spPr>
      </p:pic>
    </p:spTree>
    <p:extLst>
      <p:ext uri="{BB962C8B-B14F-4D97-AF65-F5344CB8AC3E}">
        <p14:creationId xmlns:p14="http://schemas.microsoft.com/office/powerpoint/2010/main" val="4542257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219200"/>
          </a:xfrm>
        </p:spPr>
        <p:txBody>
          <a:bodyPr/>
          <a:lstStyle/>
          <a:p>
            <a:r>
              <a:rPr lang="en-US" sz="4000" dirty="0">
                <a:solidFill>
                  <a:schemeClr val="accent6"/>
                </a:solidFill>
              </a:rPr>
              <a:t>New Material to Cover in Class</a:t>
            </a:r>
          </a:p>
        </p:txBody>
      </p:sp>
      <p:sp>
        <p:nvSpPr>
          <p:cNvPr id="3" name="TextBox 2"/>
          <p:cNvSpPr txBox="1"/>
          <p:nvPr/>
        </p:nvSpPr>
        <p:spPr>
          <a:xfrm>
            <a:off x="1905000" y="1447800"/>
            <a:ext cx="7086600" cy="1261884"/>
          </a:xfrm>
          <a:prstGeom prst="rect">
            <a:avLst/>
          </a:prstGeom>
          <a:noFill/>
        </p:spPr>
        <p:txBody>
          <a:bodyPr wrap="square" rtlCol="0">
            <a:spAutoFit/>
          </a:bodyPr>
          <a:lstStyle/>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40</a:t>
            </a:fld>
            <a:endParaRPr lang="en-US" altLang="en-US" dirty="0"/>
          </a:p>
        </p:txBody>
      </p:sp>
      <p:sp>
        <p:nvSpPr>
          <p:cNvPr id="6" name="TextBox 5"/>
          <p:cNvSpPr txBox="1"/>
          <p:nvPr/>
        </p:nvSpPr>
        <p:spPr>
          <a:xfrm>
            <a:off x="1143000" y="1503230"/>
            <a:ext cx="8001000" cy="3293209"/>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rgbClr val="2D2DB9"/>
                </a:solidFill>
                <a:latin typeface="Arial" panose="020B0604020202020204" pitchFamily="34" charset="0"/>
                <a:ea typeface="+mj-ea"/>
                <a:cs typeface="Arial" panose="020B0604020202020204" pitchFamily="34" charset="0"/>
              </a:rPr>
              <a:t>Federal Law Change Effective: April 1, 2021</a:t>
            </a:r>
          </a:p>
          <a:p>
            <a:pPr marL="457200" indent="-457200">
              <a:buFont typeface="Arial" panose="020B0604020202020204" pitchFamily="34" charset="0"/>
              <a:buChar char="•"/>
            </a:pPr>
            <a:r>
              <a:rPr lang="en-US" sz="2800" b="1" dirty="0">
                <a:solidFill>
                  <a:srgbClr val="2D2DB9"/>
                </a:solidFill>
                <a:latin typeface="Arial" panose="020B0604020202020204" pitchFamily="34" charset="0"/>
                <a:ea typeface="+mj-ea"/>
                <a:cs typeface="Arial" panose="020B0604020202020204" pitchFamily="34" charset="0"/>
              </a:rPr>
              <a:t>Recreational Boat Engine Cutoff Switch Requirements</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Designed to reduce the potential of propeller injuries from runaway boats</a:t>
            </a:r>
          </a:p>
          <a:p>
            <a:pPr marL="457200" indent="-457200">
              <a:buFont typeface="Arial" panose="020B0604020202020204" pitchFamily="34" charset="0"/>
              <a:buChar char="•"/>
            </a:pPr>
            <a:r>
              <a:rPr lang="en-US" sz="2800" b="1" dirty="0">
                <a:solidFill>
                  <a:srgbClr val="2D2DB9"/>
                </a:solidFill>
                <a:latin typeface="Arial" panose="020B0604020202020204" pitchFamily="34" charset="0"/>
                <a:ea typeface="+mj-ea"/>
                <a:cs typeface="Arial" panose="020B0604020202020204" pitchFamily="34" charset="0"/>
              </a:rPr>
              <a:t>Applies to recreational vessels under 26’</a:t>
            </a:r>
          </a:p>
          <a:p>
            <a:pPr marL="457200" indent="-457200">
              <a:buFont typeface="Arial" panose="020B0604020202020204" pitchFamily="34" charset="0"/>
              <a:buChar char="•"/>
            </a:pPr>
            <a:endParaRPr lang="en-US" sz="3200" b="1" dirty="0">
              <a:solidFill>
                <a:schemeClr val="accent6"/>
              </a:solidFill>
              <a:latin typeface="Arial" panose="020B0604020202020204" pitchFamily="34" charset="0"/>
              <a:ea typeface="+mj-ea"/>
              <a:cs typeface="Arial" panose="020B0604020202020204" pitchFamily="34" charset="0"/>
            </a:endParaRPr>
          </a:p>
        </p:txBody>
      </p:sp>
      <p:pic>
        <p:nvPicPr>
          <p:cNvPr id="13" name="Picture 12" descr="A picture containing control panel&#10;&#10;Description automatically generated">
            <a:extLst>
              <a:ext uri="{FF2B5EF4-FFF2-40B4-BE49-F238E27FC236}">
                <a16:creationId xmlns:a16="http://schemas.microsoft.com/office/drawing/2014/main" id="{AA234A45-56D2-F147-9041-A2576AA2DCD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7068268" y="4514133"/>
            <a:ext cx="1365859" cy="1024394"/>
          </a:xfrm>
          <a:prstGeom prst="rect">
            <a:avLst/>
          </a:prstGeom>
          <a:ln>
            <a:solidFill>
              <a:srgbClr val="002060"/>
            </a:solidFill>
          </a:ln>
        </p:spPr>
      </p:pic>
      <p:pic>
        <p:nvPicPr>
          <p:cNvPr id="14" name="Picture 13" descr="A close-up of a black car's steering wheel&#10;&#10;Description automatically generated with low confidence">
            <a:extLst>
              <a:ext uri="{FF2B5EF4-FFF2-40B4-BE49-F238E27FC236}">
                <a16:creationId xmlns:a16="http://schemas.microsoft.com/office/drawing/2014/main" id="{EE9DA937-E361-4E41-B8B2-379F6D29245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1249680" y="4541520"/>
            <a:ext cx="1584960" cy="1188720"/>
          </a:xfrm>
          <a:prstGeom prst="rect">
            <a:avLst/>
          </a:prstGeom>
          <a:ln>
            <a:solidFill>
              <a:srgbClr val="002060"/>
            </a:solidFill>
          </a:ln>
        </p:spPr>
      </p:pic>
      <p:pic>
        <p:nvPicPr>
          <p:cNvPr id="8" name="Picture 7"/>
          <p:cNvPicPr>
            <a:picLocks noChangeAspect="1"/>
          </p:cNvPicPr>
          <p:nvPr/>
        </p:nvPicPr>
        <p:blipFill>
          <a:blip r:embed="rId5"/>
          <a:stretch>
            <a:fillRect/>
          </a:stretch>
        </p:blipFill>
        <p:spPr>
          <a:xfrm>
            <a:off x="3855720" y="5791200"/>
            <a:ext cx="3124200" cy="1133475"/>
          </a:xfrm>
          <a:prstGeom prst="rect">
            <a:avLst/>
          </a:prstGeom>
        </p:spPr>
      </p:pic>
      <p:sp>
        <p:nvSpPr>
          <p:cNvPr id="4" name="TextBox 3">
            <a:extLst>
              <a:ext uri="{FF2B5EF4-FFF2-40B4-BE49-F238E27FC236}">
                <a16:creationId xmlns:a16="http://schemas.microsoft.com/office/drawing/2014/main" id="{AC16CEB0-84FC-E9F8-8E95-671502A87A17}"/>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12" name="Picture 11">
            <a:extLst>
              <a:ext uri="{FF2B5EF4-FFF2-40B4-BE49-F238E27FC236}">
                <a16:creationId xmlns:a16="http://schemas.microsoft.com/office/drawing/2014/main" id="{74E90E22-9CA2-6540-8FB7-A967F182B4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5400000">
            <a:off x="5859780" y="4503420"/>
            <a:ext cx="1280160" cy="960120"/>
          </a:xfrm>
          <a:prstGeom prst="rect">
            <a:avLst/>
          </a:prstGeom>
          <a:ln>
            <a:solidFill>
              <a:srgbClr val="002060"/>
            </a:solidFill>
          </a:ln>
        </p:spPr>
      </p:pic>
      <p:pic>
        <p:nvPicPr>
          <p:cNvPr id="10" name="Picture 9" descr="A picture containing person, hand&#10;&#10;Description automatically generated">
            <a:extLst>
              <a:ext uri="{FF2B5EF4-FFF2-40B4-BE49-F238E27FC236}">
                <a16:creationId xmlns:a16="http://schemas.microsoft.com/office/drawing/2014/main" id="{9EA6C047-208F-7241-919D-AF0A3FF6D2D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91000" y="4343400"/>
            <a:ext cx="1584960" cy="1188720"/>
          </a:xfrm>
          <a:prstGeom prst="rect">
            <a:avLst/>
          </a:prstGeom>
          <a:ln>
            <a:solidFill>
              <a:srgbClr val="002060"/>
            </a:solidFill>
          </a:ln>
        </p:spPr>
      </p:pic>
      <p:pic>
        <p:nvPicPr>
          <p:cNvPr id="11" name="Picture 10" descr="A picture containing indoor&#10;&#10;Description automatically generated">
            <a:extLst>
              <a:ext uri="{FF2B5EF4-FFF2-40B4-BE49-F238E27FC236}">
                <a16:creationId xmlns:a16="http://schemas.microsoft.com/office/drawing/2014/main" id="{8C9E97BE-ABAF-3740-AA72-0FA58A80885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5400000">
            <a:off x="2523780" y="4541520"/>
            <a:ext cx="1584960" cy="1188720"/>
          </a:xfrm>
          <a:prstGeom prst="rect">
            <a:avLst/>
          </a:prstGeom>
          <a:ln>
            <a:solidFill>
              <a:srgbClr val="002060"/>
            </a:solidFill>
          </a:ln>
        </p:spPr>
      </p:pic>
    </p:spTree>
    <p:extLst>
      <p:ext uri="{BB962C8B-B14F-4D97-AF65-F5344CB8AC3E}">
        <p14:creationId xmlns:p14="http://schemas.microsoft.com/office/powerpoint/2010/main" val="4659698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1143000"/>
          </a:xfrm>
        </p:spPr>
        <p:txBody>
          <a:bodyPr/>
          <a:lstStyle/>
          <a:p>
            <a:r>
              <a:rPr lang="en-US" sz="4000" dirty="0">
                <a:solidFill>
                  <a:schemeClr val="accent6"/>
                </a:solidFill>
              </a:rPr>
              <a:t>E-Directorate Contacts</a:t>
            </a:r>
          </a:p>
        </p:txBody>
      </p:sp>
      <p:sp>
        <p:nvSpPr>
          <p:cNvPr id="3" name="TextBox 2"/>
          <p:cNvSpPr txBox="1"/>
          <p:nvPr/>
        </p:nvSpPr>
        <p:spPr>
          <a:xfrm>
            <a:off x="1600200" y="1143000"/>
            <a:ext cx="7239000" cy="4985980"/>
          </a:xfrm>
          <a:prstGeom prst="rect">
            <a:avLst/>
          </a:prstGeom>
          <a:noFill/>
        </p:spPr>
        <p:txBody>
          <a:bodyPr wrap="square" rtlCol="0">
            <a:spAutoFit/>
          </a:bodyPr>
          <a:lstStyle/>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Director: David Fuller</a:t>
            </a:r>
          </a:p>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Deputy: Robert Brandenstein</a:t>
            </a:r>
          </a:p>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Division Chief-Course Development: Gregory Fonzeno</a:t>
            </a:r>
          </a:p>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Division Chief-Course Management: COMO Michael Morris</a:t>
            </a:r>
          </a:p>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Division Chief-Communication Services: Dan Stroup</a:t>
            </a:r>
          </a:p>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Division Chief-Instructor Development: Karen Miller</a:t>
            </a:r>
          </a:p>
          <a:p>
            <a:pPr marL="342900" indent="-342900">
              <a:spcBef>
                <a:spcPts val="24"/>
              </a:spcBef>
              <a:spcAft>
                <a:spcPts val="0"/>
              </a:spcAft>
              <a:buFont typeface="Arial" panose="020B0604020202020204" pitchFamily="34" charset="0"/>
              <a:buChar char="•"/>
            </a:pPr>
            <a:r>
              <a:rPr lang="en-US" b="1" dirty="0">
                <a:solidFill>
                  <a:schemeClr val="accent6"/>
                </a:solidFill>
                <a:latin typeface="Arial" panose="020B0604020202020204" pitchFamily="34" charset="0"/>
                <a:cs typeface="Arial" panose="020B0604020202020204" pitchFamily="34" charset="0"/>
              </a:rPr>
              <a:t>Division Chief-Special Projects: Andy Kelly</a:t>
            </a:r>
          </a:p>
          <a:p>
            <a:pPr marL="342900" indent="-342900">
              <a:spcAft>
                <a:spcPts val="600"/>
              </a:spcAft>
              <a:buFont typeface="Arial" panose="020B0604020202020204" pitchFamily="34" charset="0"/>
              <a:buChar char="•"/>
            </a:pPr>
            <a:endParaRPr lang="en-US" sz="100" b="1" dirty="0">
              <a:solidFill>
                <a:schemeClr val="accent6"/>
              </a:solidFill>
              <a:latin typeface="Arial" panose="020B0604020202020204" pitchFamily="34" charset="0"/>
              <a:cs typeface="Arial" panose="020B0604020202020204" pitchFamily="34" charset="0"/>
            </a:endParaRPr>
          </a:p>
          <a:p>
            <a:pPr algn="ctr">
              <a:spcAft>
                <a:spcPts val="0"/>
              </a:spcAft>
            </a:pPr>
            <a:r>
              <a:rPr lang="en-US" b="1" dirty="0">
                <a:solidFill>
                  <a:schemeClr val="accent6"/>
                </a:solidFill>
                <a:latin typeface="Arial" panose="020B0604020202020204" pitchFamily="34" charset="0"/>
                <a:cs typeface="Arial" panose="020B0604020202020204" pitchFamily="34" charset="0"/>
              </a:rPr>
              <a:t>Contact info available in AuxDirectory</a:t>
            </a:r>
          </a:p>
          <a:p>
            <a:pPr algn="ctr">
              <a:spcAft>
                <a:spcPts val="0"/>
              </a:spcAft>
            </a:pPr>
            <a:r>
              <a:rPr lang="en-US" b="1" dirty="0">
                <a:solidFill>
                  <a:schemeClr val="accent6"/>
                </a:solidFill>
                <a:latin typeface="Arial" panose="020B0604020202020204" pitchFamily="34" charset="0"/>
                <a:cs typeface="Arial" panose="020B0604020202020204" pitchFamily="34" charset="0"/>
                <a:hlinkClick r:id="rId3"/>
              </a:rPr>
              <a:t>https://auxofficer.cgaux.org/auxoff/index.php</a:t>
            </a:r>
            <a:endParaRPr lang="en-US" b="1" dirty="0">
              <a:solidFill>
                <a:schemeClr val="accent6"/>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41</a:t>
            </a:fld>
            <a:endParaRPr lang="en-US" altLang="en-US" dirty="0"/>
          </a:p>
        </p:txBody>
      </p:sp>
      <p:sp>
        <p:nvSpPr>
          <p:cNvPr id="4" name="TextBox 3">
            <a:extLst>
              <a:ext uri="{FF2B5EF4-FFF2-40B4-BE49-F238E27FC236}">
                <a16:creationId xmlns:a16="http://schemas.microsoft.com/office/drawing/2014/main" id="{51AA81E3-7F9B-F998-D8EA-6645ACD2AD6B}"/>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473351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9354E222-A424-F5A0-A26D-7CD4AF6A8AE6}"/>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00ABF2-7825-4BE3-A4D1-5CEA7655B897}" type="slidenum">
              <a:rPr lang="en-US" altLang="en-US">
                <a:solidFill>
                  <a:srgbClr val="003366"/>
                </a:solidFill>
              </a:rPr>
              <a:pPr/>
              <a:t>42</a:t>
            </a:fld>
            <a:endParaRPr lang="en-US" altLang="en-US">
              <a:solidFill>
                <a:srgbClr val="003366"/>
              </a:solidFill>
            </a:endParaRPr>
          </a:p>
        </p:txBody>
      </p:sp>
      <p:sp>
        <p:nvSpPr>
          <p:cNvPr id="64515" name="Rectangle 2">
            <a:extLst>
              <a:ext uri="{FF2B5EF4-FFF2-40B4-BE49-F238E27FC236}">
                <a16:creationId xmlns:a16="http://schemas.microsoft.com/office/drawing/2014/main" id="{04473E19-4524-4AF7-B8BB-5F42CE123016}"/>
              </a:ext>
            </a:extLst>
          </p:cNvPr>
          <p:cNvSpPr>
            <a:spLocks noGrp="1" noChangeArrowheads="1"/>
          </p:cNvSpPr>
          <p:nvPr>
            <p:ph type="title"/>
          </p:nvPr>
        </p:nvSpPr>
        <p:spPr>
          <a:xfrm>
            <a:off x="1600200" y="228600"/>
            <a:ext cx="6705600" cy="1143000"/>
          </a:xfrm>
        </p:spPr>
        <p:txBody>
          <a:bodyPr/>
          <a:lstStyle/>
          <a:p>
            <a:pPr eaLnBrk="1" hangingPunct="1"/>
            <a:r>
              <a:rPr lang="en-US" altLang="en-US" sz="4000" dirty="0">
                <a:solidFill>
                  <a:schemeClr val="accent6"/>
                </a:solidFill>
              </a:rPr>
              <a:t>Conclusion</a:t>
            </a:r>
          </a:p>
        </p:txBody>
      </p:sp>
      <p:sp>
        <p:nvSpPr>
          <p:cNvPr id="62467" name="Rectangle 3">
            <a:extLst>
              <a:ext uri="{FF2B5EF4-FFF2-40B4-BE49-F238E27FC236}">
                <a16:creationId xmlns:a16="http://schemas.microsoft.com/office/drawing/2014/main" id="{437FE7AD-63D2-2619-6E99-55811F121EE2}"/>
              </a:ext>
            </a:extLst>
          </p:cNvPr>
          <p:cNvSpPr>
            <a:spLocks noGrp="1" noChangeArrowheads="1"/>
          </p:cNvSpPr>
          <p:nvPr>
            <p:ph type="body" idx="1"/>
          </p:nvPr>
        </p:nvSpPr>
        <p:spPr>
          <a:xfrm>
            <a:off x="914400" y="1600200"/>
            <a:ext cx="7772400" cy="4525963"/>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Effective Auxiliary instructors are</a:t>
            </a:r>
          </a:p>
          <a:p>
            <a:pPr lvl="1" eaLnBrk="1" hangingPunct="1"/>
            <a:r>
              <a:rPr lang="en-US" altLang="en-US" b="1" dirty="0">
                <a:solidFill>
                  <a:schemeClr val="accent6"/>
                </a:solidFill>
                <a:latin typeface="Arial" panose="020B0604020202020204" pitchFamily="34" charset="0"/>
                <a:cs typeface="Arial" panose="020B0604020202020204" pitchFamily="34" charset="0"/>
              </a:rPr>
              <a:t>Professional</a:t>
            </a:r>
          </a:p>
          <a:p>
            <a:pPr lvl="1" eaLnBrk="1" hangingPunct="1"/>
            <a:r>
              <a:rPr lang="en-US" altLang="en-US" b="1" dirty="0">
                <a:solidFill>
                  <a:schemeClr val="accent6"/>
                </a:solidFill>
                <a:latin typeface="Arial" panose="020B0604020202020204" pitchFamily="34" charset="0"/>
                <a:cs typeface="Arial" panose="020B0604020202020204" pitchFamily="34" charset="0"/>
              </a:rPr>
              <a:t>Enthusiastic</a:t>
            </a:r>
          </a:p>
          <a:p>
            <a:pPr lvl="1" eaLnBrk="1" hangingPunct="1"/>
            <a:r>
              <a:rPr lang="en-US" altLang="en-US" b="1" dirty="0">
                <a:solidFill>
                  <a:schemeClr val="accent6"/>
                </a:solidFill>
                <a:latin typeface="Arial" panose="020B0604020202020204" pitchFamily="34" charset="0"/>
                <a:cs typeface="Arial" panose="020B0604020202020204" pitchFamily="34" charset="0"/>
              </a:rPr>
              <a:t>Constantly practicing their craft</a:t>
            </a:r>
          </a:p>
          <a:p>
            <a:pPr lvl="1" eaLnBrk="1" hangingPunct="1">
              <a:buFontTx/>
              <a:buNone/>
            </a:pPr>
            <a:endParaRPr lang="en-US" altLang="en-US" b="1" dirty="0">
              <a:solidFill>
                <a:schemeClr val="accent6"/>
              </a:solidFill>
              <a:latin typeface="Arial" panose="020B0604020202020204" pitchFamily="34" charset="0"/>
              <a:cs typeface="Arial" panose="020B0604020202020204" pitchFamily="34" charset="0"/>
            </a:endParaRPr>
          </a:p>
          <a:p>
            <a:pPr eaLnBrk="1" hangingPunct="1">
              <a:buFontTx/>
              <a:buNone/>
            </a:pPr>
            <a:r>
              <a:rPr lang="en-US" altLang="en-US" sz="2800" dirty="0">
                <a:solidFill>
                  <a:schemeClr val="accent6"/>
                </a:solidFill>
                <a:latin typeface="Arial" panose="020B0604020202020204" pitchFamily="34" charset="0"/>
                <a:cs typeface="Arial" panose="020B0604020202020204" pitchFamily="34" charset="0"/>
              </a:rPr>
              <a:t>   Our members and students deserve it!</a:t>
            </a:r>
          </a:p>
        </p:txBody>
      </p:sp>
      <p:sp>
        <p:nvSpPr>
          <p:cNvPr id="2" name="TextBox 1">
            <a:extLst>
              <a:ext uri="{FF2B5EF4-FFF2-40B4-BE49-F238E27FC236}">
                <a16:creationId xmlns:a16="http://schemas.microsoft.com/office/drawing/2014/main" id="{B42DF961-3275-AC9B-3AB6-D6D82467E178}"/>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4" name="Picture 3" descr="A picture containing handwear&#10;&#10;Description automatically generated">
            <a:extLst>
              <a:ext uri="{FF2B5EF4-FFF2-40B4-BE49-F238E27FC236}">
                <a16:creationId xmlns:a16="http://schemas.microsoft.com/office/drawing/2014/main" id="{00201388-F945-D2E7-7BF2-D554F2D7D1E6}"/>
              </a:ext>
            </a:extLst>
          </p:cNvPr>
          <p:cNvPicPr>
            <a:picLocks noChangeAspect="1"/>
          </p:cNvPicPr>
          <p:nvPr/>
        </p:nvPicPr>
        <p:blipFill>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3690734" y="4655206"/>
            <a:ext cx="2057398" cy="1974194"/>
          </a:xfrm>
          <a:prstGeom prst="rect">
            <a:avLst/>
          </a:prstGeom>
        </p:spPr>
      </p:pic>
      <p:sp>
        <p:nvSpPr>
          <p:cNvPr id="5" name="TextBox 4">
            <a:extLst>
              <a:ext uri="{FF2B5EF4-FFF2-40B4-BE49-F238E27FC236}">
                <a16:creationId xmlns:a16="http://schemas.microsoft.com/office/drawing/2014/main" id="{0545635A-F4D6-7E07-A36B-72F536CD5F86}"/>
              </a:ext>
            </a:extLst>
          </p:cNvPr>
          <p:cNvSpPr txBox="1"/>
          <p:nvPr/>
        </p:nvSpPr>
        <p:spPr>
          <a:xfrm>
            <a:off x="3810002" y="7125542"/>
            <a:ext cx="2057398" cy="369332"/>
          </a:xfrm>
          <a:prstGeom prst="rect">
            <a:avLst/>
          </a:prstGeom>
          <a:noFill/>
        </p:spPr>
        <p:txBody>
          <a:bodyPr wrap="square" rtlCol="0">
            <a:spAutoFit/>
          </a:bodyPr>
          <a:lstStyle/>
          <a:p>
            <a:r>
              <a:rPr lang="en-US" sz="900">
                <a:hlinkClick r:id="rId4" tooltip="https://www.pngall.com/applause-png"/>
              </a:rPr>
              <a:t>This Photo</a:t>
            </a:r>
            <a:r>
              <a:rPr lang="en-US" sz="900"/>
              <a:t> by Unknown Author is licensed under </a:t>
            </a:r>
            <a:r>
              <a:rPr lang="en-US" sz="900">
                <a:hlinkClick r:id="rId5" tooltip="https://creativecommons.org/licenses/by-nc/3.0/"/>
              </a:rPr>
              <a:t>CC BY-NC</a:t>
            </a:r>
            <a:endParaRPr lang="en-US" sz="9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838200"/>
          </a:xfrm>
        </p:spPr>
        <p:txBody>
          <a:bodyPr/>
          <a:lstStyle/>
          <a:p>
            <a:r>
              <a:rPr lang="en-US" sz="4000" dirty="0">
                <a:solidFill>
                  <a:schemeClr val="accent6"/>
                </a:solidFill>
              </a:rPr>
              <a:t>REMINDER</a:t>
            </a:r>
          </a:p>
        </p:txBody>
      </p:sp>
      <p:sp>
        <p:nvSpPr>
          <p:cNvPr id="3" name="TextBox 2"/>
          <p:cNvSpPr txBox="1"/>
          <p:nvPr/>
        </p:nvSpPr>
        <p:spPr>
          <a:xfrm>
            <a:off x="1752600" y="1828800"/>
            <a:ext cx="7086600" cy="1384995"/>
          </a:xfrm>
          <a:prstGeom prst="rect">
            <a:avLst/>
          </a:prstGeom>
          <a:noFill/>
        </p:spPr>
        <p:txBody>
          <a:bodyPr wrap="square" rtlCol="0">
            <a:spAutoFit/>
          </a:bodyPr>
          <a:lstStyle/>
          <a:p>
            <a:r>
              <a:rPr lang="en-US" sz="2800" b="1" dirty="0">
                <a:solidFill>
                  <a:schemeClr val="accent6"/>
                </a:solidFill>
                <a:latin typeface="+mj-lt"/>
                <a:ea typeface="+mj-ea"/>
                <a:cs typeface="+mj-cs"/>
              </a:rPr>
              <a:t>Submit your self-attestation form if you studied this workshop outside of a facilitated session.</a:t>
            </a:r>
            <a:endParaRPr lang="en-US" sz="3200" b="1" dirty="0">
              <a:solidFill>
                <a:schemeClr val="accent6"/>
              </a:solidFill>
              <a:latin typeface="+mj-lt"/>
              <a:ea typeface="+mj-ea"/>
              <a:cs typeface="+mj-cs"/>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43</a:t>
            </a:fld>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038600" y="4343400"/>
            <a:ext cx="2286000" cy="2286000"/>
          </a:xfrm>
          <a:prstGeom prst="rect">
            <a:avLst/>
          </a:prstGeom>
        </p:spPr>
      </p:pic>
      <p:sp>
        <p:nvSpPr>
          <p:cNvPr id="6" name="TextBox 5">
            <a:extLst>
              <a:ext uri="{FF2B5EF4-FFF2-40B4-BE49-F238E27FC236}">
                <a16:creationId xmlns:a16="http://schemas.microsoft.com/office/drawing/2014/main" id="{1A69BA6E-4448-9F01-1D66-32088A33C9A4}"/>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35614082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838200"/>
          </a:xfrm>
        </p:spPr>
        <p:txBody>
          <a:bodyPr/>
          <a:lstStyle/>
          <a:p>
            <a:r>
              <a:rPr lang="en-US" sz="4000" dirty="0">
                <a:solidFill>
                  <a:schemeClr val="accent6"/>
                </a:solidFill>
              </a:rPr>
              <a:t>Thank You</a:t>
            </a:r>
          </a:p>
        </p:txBody>
      </p:sp>
      <p:sp>
        <p:nvSpPr>
          <p:cNvPr id="3" name="TextBox 2"/>
          <p:cNvSpPr txBox="1"/>
          <p:nvPr/>
        </p:nvSpPr>
        <p:spPr>
          <a:xfrm>
            <a:off x="1752600" y="1066800"/>
            <a:ext cx="7086600" cy="3016210"/>
          </a:xfrm>
          <a:prstGeom prst="rect">
            <a:avLst/>
          </a:prstGeom>
          <a:noFill/>
        </p:spPr>
        <p:txBody>
          <a:bodyPr wrap="square" rtlCol="0">
            <a:spAutoFit/>
          </a:bodyPr>
          <a:lstStyle/>
          <a:p>
            <a:r>
              <a:rPr lang="en-US" sz="2800" b="1" dirty="0">
                <a:solidFill>
                  <a:schemeClr val="accent6"/>
                </a:solidFill>
                <a:latin typeface="+mj-lt"/>
                <a:ea typeface="+mj-ea"/>
                <a:cs typeface="+mj-cs"/>
              </a:rPr>
              <a:t>If any questions, contact the appropriate E-Directorate Staff</a:t>
            </a:r>
          </a:p>
          <a:p>
            <a:r>
              <a:rPr lang="en-US" sz="2800" b="1" dirty="0">
                <a:solidFill>
                  <a:schemeClr val="accent6"/>
                </a:solidFill>
                <a:latin typeface="+mj-lt"/>
                <a:ea typeface="+mj-ea"/>
                <a:cs typeface="+mj-cs"/>
              </a:rPr>
              <a:t>following the Chain of Leadership and Management</a:t>
            </a:r>
          </a:p>
          <a:p>
            <a:endParaRPr lang="en-US" sz="1800" b="1" dirty="0">
              <a:solidFill>
                <a:schemeClr val="accent6"/>
              </a:solidFill>
              <a:latin typeface="+mj-lt"/>
              <a:ea typeface="+mj-ea"/>
              <a:cs typeface="+mj-cs"/>
            </a:endParaRPr>
          </a:p>
          <a:p>
            <a:r>
              <a:rPr lang="en-US" sz="2800" b="1" dirty="0">
                <a:solidFill>
                  <a:schemeClr val="accent6"/>
                </a:solidFill>
                <a:latin typeface="+mj-lt"/>
                <a:ea typeface="+mj-ea"/>
                <a:cs typeface="+mj-cs"/>
              </a:rPr>
              <a:t>You may email the E-Directorate at</a:t>
            </a:r>
          </a:p>
          <a:p>
            <a:r>
              <a:rPr lang="en-US" sz="2800" b="1" dirty="0">
                <a:solidFill>
                  <a:schemeClr val="accent6"/>
                </a:solidFill>
                <a:latin typeface="+mj-lt"/>
                <a:ea typeface="+mj-ea"/>
                <a:cs typeface="+mj-cs"/>
              </a:rPr>
              <a:t> </a:t>
            </a:r>
            <a:r>
              <a:rPr lang="en-US" sz="3200" dirty="0">
                <a:hlinkClick r:id="rId3"/>
              </a:rPr>
              <a:t>pe.feedback@cgauxnet.us</a:t>
            </a:r>
            <a:endParaRPr lang="en-US" sz="3200" b="1" dirty="0">
              <a:solidFill>
                <a:schemeClr val="accent6"/>
              </a:solidFill>
              <a:latin typeface="+mj-lt"/>
              <a:ea typeface="+mj-ea"/>
              <a:cs typeface="+mj-cs"/>
            </a:endParaRPr>
          </a:p>
        </p:txBody>
      </p:sp>
      <p:sp>
        <p:nvSpPr>
          <p:cNvPr id="5" name="Slide Number Placeholder 4"/>
          <p:cNvSpPr>
            <a:spLocks noGrp="1"/>
          </p:cNvSpPr>
          <p:nvPr>
            <p:ph type="sldNum" sz="quarter" idx="12"/>
          </p:nvPr>
        </p:nvSpPr>
        <p:spPr>
          <a:xfrm>
            <a:off x="6553200" y="6398712"/>
            <a:ext cx="1905000" cy="457200"/>
          </a:xfrm>
        </p:spPr>
        <p:txBody>
          <a:bodyPr/>
          <a:lstStyle/>
          <a:p>
            <a:fld id="{42DEE7DA-4A79-45B8-AEF7-86F68FB2B908}" type="slidenum">
              <a:rPr lang="en-US" altLang="en-US" smtClean="0"/>
              <a:pPr/>
              <a:t>44</a:t>
            </a:fld>
            <a:endParaRPr lang="en-US" altLang="en-US" dirty="0"/>
          </a:p>
        </p:txBody>
      </p:sp>
      <p:sp>
        <p:nvSpPr>
          <p:cNvPr id="6" name="TextBox 5">
            <a:extLst>
              <a:ext uri="{FF2B5EF4-FFF2-40B4-BE49-F238E27FC236}">
                <a16:creationId xmlns:a16="http://schemas.microsoft.com/office/drawing/2014/main" id="{B8906AA0-9B55-7DF8-356C-8F1916B70906}"/>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8" name="Picture 7" descr="A picture containing diagram&#10;&#10;Description automatically generated">
            <a:extLst>
              <a:ext uri="{FF2B5EF4-FFF2-40B4-BE49-F238E27FC236}">
                <a16:creationId xmlns:a16="http://schemas.microsoft.com/office/drawing/2014/main" id="{91D6EE4A-D503-5E7F-8740-5FAC1F69A6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57600" y="4083010"/>
            <a:ext cx="2514600" cy="2514600"/>
          </a:xfrm>
          <a:prstGeom prst="rect">
            <a:avLst/>
          </a:prstGeom>
        </p:spPr>
      </p:pic>
    </p:spTree>
    <p:extLst>
      <p:ext uri="{BB962C8B-B14F-4D97-AF65-F5344CB8AC3E}">
        <p14:creationId xmlns:p14="http://schemas.microsoft.com/office/powerpoint/2010/main" val="59075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Slide Number Placeholder 5">
            <a:extLst>
              <a:ext uri="{FF2B5EF4-FFF2-40B4-BE49-F238E27FC236}">
                <a16:creationId xmlns:a16="http://schemas.microsoft.com/office/drawing/2014/main" id="{C4C18289-FB2B-9ECB-2881-D9E0397AF80C}"/>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8084983-A53B-454B-ACD1-3492548AB460}" type="slidenum">
              <a:rPr lang="en-US" altLang="en-US">
                <a:solidFill>
                  <a:srgbClr val="003366"/>
                </a:solidFill>
              </a:rPr>
              <a:pPr/>
              <a:t>5</a:t>
            </a:fld>
            <a:endParaRPr lang="en-US" altLang="en-US">
              <a:solidFill>
                <a:srgbClr val="003366"/>
              </a:solidFill>
            </a:endParaRPr>
          </a:p>
        </p:txBody>
      </p:sp>
      <p:sp>
        <p:nvSpPr>
          <p:cNvPr id="7171" name="Rectangle 2">
            <a:extLst>
              <a:ext uri="{FF2B5EF4-FFF2-40B4-BE49-F238E27FC236}">
                <a16:creationId xmlns:a16="http://schemas.microsoft.com/office/drawing/2014/main" id="{3DC99DBF-A8C3-16F7-B475-5E13692E5D2E}"/>
              </a:ext>
            </a:extLst>
          </p:cNvPr>
          <p:cNvSpPr>
            <a:spLocks noGrp="1" noChangeArrowheads="1"/>
          </p:cNvSpPr>
          <p:nvPr>
            <p:ph type="title"/>
          </p:nvPr>
        </p:nvSpPr>
        <p:spPr>
          <a:xfrm>
            <a:off x="1600200" y="228600"/>
            <a:ext cx="7239000" cy="914400"/>
          </a:xfrm>
          <a:noFill/>
          <a:ln>
            <a:noFill/>
          </a:ln>
          <a:effectLst/>
        </p:spPr>
        <p:txBody>
          <a:bodyPr vert="horz" wrap="square" lIns="91440" tIns="45720" rIns="91440" bIns="45720" numCol="1" anchor="ctr" anchorCtr="0" compatLnSpc="1">
            <a:prstTxWarp prst="textNoShape">
              <a:avLst/>
            </a:prstTxWarp>
          </a:bodyPr>
          <a:lstStyle/>
          <a:p>
            <a:r>
              <a:rPr lang="en-US" altLang="en-US" sz="4000" dirty="0">
                <a:solidFill>
                  <a:schemeClr val="accent6"/>
                </a:solidFill>
              </a:rPr>
              <a:t>  Why an Instructor Workshop?</a:t>
            </a:r>
          </a:p>
        </p:txBody>
      </p:sp>
      <p:sp>
        <p:nvSpPr>
          <p:cNvPr id="63491" name="Rectangle 3">
            <a:extLst>
              <a:ext uri="{FF2B5EF4-FFF2-40B4-BE49-F238E27FC236}">
                <a16:creationId xmlns:a16="http://schemas.microsoft.com/office/drawing/2014/main" id="{1FAA4EEA-B0FF-01C0-980D-8641C3D4AC28}"/>
              </a:ext>
            </a:extLst>
          </p:cNvPr>
          <p:cNvSpPr>
            <a:spLocks noGrp="1" noChangeArrowheads="1"/>
          </p:cNvSpPr>
          <p:nvPr>
            <p:ph type="body" idx="1"/>
          </p:nvPr>
        </p:nvSpPr>
        <p:spPr>
          <a:xfrm>
            <a:off x="1038726" y="2286000"/>
            <a:ext cx="4752474" cy="3962400"/>
          </a:xfrm>
        </p:spPr>
        <p:txBody>
          <a:bodyPr/>
          <a:lstStyle/>
          <a:p>
            <a:r>
              <a:rPr lang="en-US" altLang="en-US" sz="2800" dirty="0">
                <a:solidFill>
                  <a:schemeClr val="accent6"/>
                </a:solidFill>
                <a:latin typeface="Arial" panose="020B0604020202020204" pitchFamily="34" charset="0"/>
                <a:cs typeface="Arial" panose="020B0604020202020204" pitchFamily="34" charset="0"/>
              </a:rPr>
              <a:t>Professional, quality instructors equal:</a:t>
            </a:r>
          </a:p>
          <a:p>
            <a:pPr lvl="1"/>
            <a:r>
              <a:rPr lang="en-US" altLang="en-US" b="1" dirty="0">
                <a:solidFill>
                  <a:schemeClr val="accent6"/>
                </a:solidFill>
                <a:latin typeface="Arial" panose="020B0604020202020204" pitchFamily="34" charset="0"/>
                <a:cs typeface="Arial" panose="020B0604020202020204" pitchFamily="34" charset="0"/>
              </a:rPr>
              <a:t>Better recruiting</a:t>
            </a:r>
          </a:p>
          <a:p>
            <a:pPr lvl="1"/>
            <a:r>
              <a:rPr lang="en-US" altLang="en-US" b="1" dirty="0">
                <a:solidFill>
                  <a:schemeClr val="accent6"/>
                </a:solidFill>
                <a:latin typeface="Arial" panose="020B0604020202020204" pitchFamily="34" charset="0"/>
                <a:cs typeface="Arial" panose="020B0604020202020204" pitchFamily="34" charset="0"/>
              </a:rPr>
              <a:t>Higher retention</a:t>
            </a:r>
          </a:p>
          <a:p>
            <a:r>
              <a:rPr lang="en-US" altLang="en-US" sz="2800" dirty="0">
                <a:solidFill>
                  <a:schemeClr val="accent6"/>
                </a:solidFill>
                <a:latin typeface="Arial" panose="020B0604020202020204" pitchFamily="34" charset="0"/>
                <a:cs typeface="Arial" panose="020B0604020202020204" pitchFamily="34" charset="0"/>
              </a:rPr>
              <a:t>Instructors need to practice their craft!</a:t>
            </a:r>
            <a:endParaRPr lang="en-US" altLang="en-US" dirty="0">
              <a:solidFill>
                <a:schemeClr val="accent6"/>
              </a:solidFill>
              <a:latin typeface="+mj-lt"/>
            </a:endParaRPr>
          </a:p>
        </p:txBody>
      </p:sp>
      <p:sp>
        <p:nvSpPr>
          <p:cNvPr id="2" name="TextBox 1">
            <a:extLst>
              <a:ext uri="{FF2B5EF4-FFF2-40B4-BE49-F238E27FC236}">
                <a16:creationId xmlns:a16="http://schemas.microsoft.com/office/drawing/2014/main" id="{8B027E46-25AC-2DC9-69D6-98DA32FB1E5F}"/>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pic>
        <p:nvPicPr>
          <p:cNvPr id="4" name="Picture 3">
            <a:extLst>
              <a:ext uri="{FF2B5EF4-FFF2-40B4-BE49-F238E27FC236}">
                <a16:creationId xmlns:a16="http://schemas.microsoft.com/office/drawing/2014/main" id="{8A6AEB5E-4856-87FA-408C-6CD28F17AB08}"/>
              </a:ext>
            </a:extLst>
          </p:cNvPr>
          <p:cNvPicPr>
            <a:picLocks noChangeAspect="1"/>
          </p:cNvPicPr>
          <p:nvPr/>
        </p:nvPicPr>
        <p:blipFill>
          <a:blip r:embed="rId3"/>
          <a:stretch>
            <a:fillRect/>
          </a:stretch>
        </p:blipFill>
        <p:spPr>
          <a:xfrm>
            <a:off x="5791200" y="2075531"/>
            <a:ext cx="3284718" cy="3733800"/>
          </a:xfrm>
          <a:prstGeom prst="rect">
            <a:avLst/>
          </a:prstGeom>
        </p:spPr>
      </p:pic>
    </p:spTree>
    <p:extLst>
      <p:ext uri="{BB962C8B-B14F-4D97-AF65-F5344CB8AC3E}">
        <p14:creationId xmlns:p14="http://schemas.microsoft.com/office/powerpoint/2010/main" val="1218741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685800"/>
          </a:xfrm>
        </p:spPr>
        <p:txBody>
          <a:bodyPr/>
          <a:lstStyle/>
          <a:p>
            <a:r>
              <a:rPr lang="en-US" sz="4000" dirty="0">
                <a:solidFill>
                  <a:schemeClr val="accent6"/>
                </a:solidFill>
              </a:rPr>
              <a:t>Welcome</a:t>
            </a:r>
          </a:p>
        </p:txBody>
      </p:sp>
      <p:sp>
        <p:nvSpPr>
          <p:cNvPr id="3" name="TextBox 2"/>
          <p:cNvSpPr txBox="1"/>
          <p:nvPr/>
        </p:nvSpPr>
        <p:spPr>
          <a:xfrm>
            <a:off x="1524000" y="1428452"/>
            <a:ext cx="7467600" cy="4862870"/>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Key Points:</a:t>
            </a:r>
          </a:p>
          <a:p>
            <a:endParaRPr lang="en-US" sz="1000" b="1" dirty="0">
              <a:solidFill>
                <a:schemeClr val="accent6"/>
              </a:solidFill>
              <a:latin typeface="Arial" panose="020B0604020202020204" pitchFamily="34" charset="0"/>
              <a:cs typeface="Arial" panose="020B0604020202020204" pitchFamily="34" charset="0"/>
            </a:endParaRP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Instructor Responsibility</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E-Directorate Website Navigation</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Virtual Classes via Videoconferencing</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Marketing PE Classes</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Instructor Development 2020</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Maxim Award</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New/Updated AUXDATA II Codes</a:t>
            </a:r>
          </a:p>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6</a:t>
            </a:fld>
            <a:endParaRPr lang="en-US" altLang="en-US"/>
          </a:p>
        </p:txBody>
      </p:sp>
      <p:sp>
        <p:nvSpPr>
          <p:cNvPr id="5" name="TextBox 4">
            <a:extLst>
              <a:ext uri="{FF2B5EF4-FFF2-40B4-BE49-F238E27FC236}">
                <a16:creationId xmlns:a16="http://schemas.microsoft.com/office/drawing/2014/main" id="{F23404AB-8441-1328-2E88-0105485A5BFB}"/>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23983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685800"/>
          </a:xfrm>
        </p:spPr>
        <p:txBody>
          <a:bodyPr/>
          <a:lstStyle/>
          <a:p>
            <a:r>
              <a:rPr lang="en-US" sz="4000" dirty="0">
                <a:solidFill>
                  <a:schemeClr val="accent6"/>
                </a:solidFill>
              </a:rPr>
              <a:t>Welcome</a:t>
            </a:r>
          </a:p>
        </p:txBody>
      </p:sp>
      <p:sp>
        <p:nvSpPr>
          <p:cNvPr id="3" name="TextBox 2"/>
          <p:cNvSpPr txBox="1"/>
          <p:nvPr/>
        </p:nvSpPr>
        <p:spPr>
          <a:xfrm>
            <a:off x="1447800" y="1456848"/>
            <a:ext cx="7467600" cy="5293757"/>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Key Points:</a:t>
            </a:r>
          </a:p>
          <a:p>
            <a:endParaRPr lang="en-US" sz="1000" b="1" dirty="0">
              <a:solidFill>
                <a:schemeClr val="accent6"/>
              </a:solidFill>
              <a:latin typeface="Arial" panose="020B0604020202020204" pitchFamily="34" charset="0"/>
              <a:cs typeface="Arial" panose="020B0604020202020204" pitchFamily="34" charset="0"/>
            </a:endParaRP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Boat America</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Spanish Language Classes</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How-to for a Public Education Officer</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Recertifying after the loss of certification (REYR)</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Uniforms</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Recruiting via PE Classes</a:t>
            </a:r>
          </a:p>
          <a:p>
            <a:pPr marL="342900" indent="-342900">
              <a:spcBef>
                <a:spcPts val="25"/>
              </a:spcBef>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What’s New</a:t>
            </a:r>
          </a:p>
          <a:p>
            <a:pPr marL="342900" indent="-342900">
              <a:buFont typeface="Arial" panose="020B0604020202020204" pitchFamily="34" charset="0"/>
              <a:buChar char="•"/>
            </a:pPr>
            <a:endParaRPr lang="en-US" sz="2800" b="1" dirty="0">
              <a:solidFill>
                <a:schemeClr val="accent6"/>
              </a:solidFill>
              <a:latin typeface="Arial" panose="020B0604020202020204" pitchFamily="34" charset="0"/>
              <a:cs typeface="Arial" panose="020B0604020202020204" pitchFamily="34" charset="0"/>
            </a:endParaRPr>
          </a:p>
          <a:p>
            <a:endParaRPr lang="en-US" dirty="0"/>
          </a:p>
          <a:p>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7</a:t>
            </a:fld>
            <a:endParaRPr lang="en-US" altLang="en-US"/>
          </a:p>
        </p:txBody>
      </p:sp>
      <p:sp>
        <p:nvSpPr>
          <p:cNvPr id="5" name="TextBox 4">
            <a:extLst>
              <a:ext uri="{FF2B5EF4-FFF2-40B4-BE49-F238E27FC236}">
                <a16:creationId xmlns:a16="http://schemas.microsoft.com/office/drawing/2014/main" id="{40126F96-45C0-19CC-83E2-AC8E42B031E8}"/>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1359559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391400" cy="685800"/>
          </a:xfrm>
        </p:spPr>
        <p:txBody>
          <a:bodyPr/>
          <a:lstStyle/>
          <a:p>
            <a:r>
              <a:rPr lang="en-US" sz="4000" dirty="0">
                <a:solidFill>
                  <a:schemeClr val="accent6"/>
                </a:solidFill>
              </a:rPr>
              <a:t>E-Directorate Missions</a:t>
            </a:r>
          </a:p>
        </p:txBody>
      </p:sp>
      <p:sp>
        <p:nvSpPr>
          <p:cNvPr id="3" name="TextBox 2"/>
          <p:cNvSpPr txBox="1"/>
          <p:nvPr/>
        </p:nvSpPr>
        <p:spPr>
          <a:xfrm>
            <a:off x="1905000" y="1447800"/>
            <a:ext cx="7086600" cy="4832092"/>
          </a:xfrm>
          <a:prstGeom prst="rect">
            <a:avLst/>
          </a:prstGeom>
          <a:noFill/>
        </p:spPr>
        <p:txBody>
          <a:bodyPr wrap="square" rtlCol="0">
            <a:spAutoFit/>
          </a:bodyPr>
          <a:lstStyle/>
          <a:p>
            <a:r>
              <a:rPr lang="en-US" sz="2800" b="1" dirty="0">
                <a:solidFill>
                  <a:schemeClr val="accent6"/>
                </a:solidFill>
                <a:latin typeface="Arial" panose="020B0604020202020204" pitchFamily="34" charset="0"/>
                <a:cs typeface="Arial" panose="020B0604020202020204" pitchFamily="34" charset="0"/>
              </a:rPr>
              <a:t>Provide exceptional boating education to:</a:t>
            </a:r>
          </a:p>
          <a:p>
            <a:pPr marL="342900"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Reduce: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Loss of life</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Personal injury</a:t>
            </a:r>
          </a:p>
          <a:p>
            <a:pPr marL="800100" lvl="1" indent="-3429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Property damage</a:t>
            </a:r>
          </a:p>
          <a:p>
            <a:endParaRPr lang="en-US" sz="2800" b="1" dirty="0">
              <a:solidFill>
                <a:schemeClr val="accent6"/>
              </a:solidFill>
              <a:latin typeface="Arial" panose="020B0604020202020204" pitchFamily="34" charset="0"/>
              <a:cs typeface="Arial" panose="020B0604020202020204" pitchFamily="34" charset="0"/>
            </a:endParaRPr>
          </a:p>
          <a:p>
            <a:r>
              <a:rPr lang="en-US" sz="2800" b="1" dirty="0">
                <a:solidFill>
                  <a:schemeClr val="accent6"/>
                </a:solidFill>
                <a:latin typeface="Arial" panose="020B0604020202020204" pitchFamily="34" charset="0"/>
                <a:cs typeface="Arial" panose="020B0604020202020204" pitchFamily="34" charset="0"/>
              </a:rPr>
              <a:t>Provide timely materials to:</a:t>
            </a:r>
          </a:p>
          <a:p>
            <a:pPr marL="457200"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Support:</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Instructors</a:t>
            </a:r>
          </a:p>
          <a:p>
            <a:pPr marL="914400" lvl="1" indent="-457200">
              <a:buFont typeface="Arial" panose="020B0604020202020204" pitchFamily="34" charset="0"/>
              <a:buChar char="•"/>
            </a:pPr>
            <a:r>
              <a:rPr lang="en-US" sz="2800" b="1" dirty="0">
                <a:solidFill>
                  <a:schemeClr val="accent6"/>
                </a:solidFill>
                <a:latin typeface="Arial" panose="020B0604020202020204" pitchFamily="34" charset="0"/>
                <a:cs typeface="Arial" panose="020B0604020202020204" pitchFamily="34" charset="0"/>
              </a:rPr>
              <a:t>Public Education Staff Officers</a:t>
            </a:r>
            <a:endParaRPr lang="en-US" dirty="0"/>
          </a:p>
        </p:txBody>
      </p:sp>
      <p:sp>
        <p:nvSpPr>
          <p:cNvPr id="4" name="Slide Number Placeholder 3"/>
          <p:cNvSpPr>
            <a:spLocks noGrp="1"/>
          </p:cNvSpPr>
          <p:nvPr>
            <p:ph type="sldNum" sz="quarter" idx="12"/>
          </p:nvPr>
        </p:nvSpPr>
        <p:spPr/>
        <p:txBody>
          <a:bodyPr/>
          <a:lstStyle/>
          <a:p>
            <a:fld id="{42DEE7DA-4A79-45B8-AEF7-86F68FB2B908}" type="slidenum">
              <a:rPr lang="en-US" altLang="en-US" smtClean="0"/>
              <a:pPr/>
              <a:t>8</a:t>
            </a:fld>
            <a:endParaRPr lang="en-US" altLang="en-US"/>
          </a:p>
        </p:txBody>
      </p:sp>
      <p:sp>
        <p:nvSpPr>
          <p:cNvPr id="5" name="TextBox 4">
            <a:extLst>
              <a:ext uri="{FF2B5EF4-FFF2-40B4-BE49-F238E27FC236}">
                <a16:creationId xmlns:a16="http://schemas.microsoft.com/office/drawing/2014/main" id="{AC59C05D-DF45-5EFB-DE74-BC4EE51184F2}"/>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629544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Slide Number Placeholder 5">
            <a:extLst>
              <a:ext uri="{FF2B5EF4-FFF2-40B4-BE49-F238E27FC236}">
                <a16:creationId xmlns:a16="http://schemas.microsoft.com/office/drawing/2014/main" id="{D35ECB0F-9A68-D23D-D39F-E047633B387E}"/>
              </a:ext>
            </a:extLst>
          </p:cNvPr>
          <p:cNvSpPr>
            <a:spLocks noGrp="1"/>
          </p:cNvSpPr>
          <p:nvPr>
            <p:ph type="sldNum" sz="quarter" idx="12"/>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F8C9A0-8D1B-4654-91EC-05952E4C881D}" type="slidenum">
              <a:rPr lang="en-US" altLang="en-US">
                <a:solidFill>
                  <a:srgbClr val="003366"/>
                </a:solidFill>
              </a:rPr>
              <a:pPr/>
              <a:t>9</a:t>
            </a:fld>
            <a:endParaRPr lang="en-US" altLang="en-US">
              <a:solidFill>
                <a:srgbClr val="003366"/>
              </a:solidFill>
            </a:endParaRPr>
          </a:p>
        </p:txBody>
      </p:sp>
      <p:sp>
        <p:nvSpPr>
          <p:cNvPr id="13315" name="Rectangle 2">
            <a:extLst>
              <a:ext uri="{FF2B5EF4-FFF2-40B4-BE49-F238E27FC236}">
                <a16:creationId xmlns:a16="http://schemas.microsoft.com/office/drawing/2014/main" id="{4190CE9B-5CFA-636B-BF1F-357450D61304}"/>
              </a:ext>
            </a:extLst>
          </p:cNvPr>
          <p:cNvSpPr>
            <a:spLocks noGrp="1" noChangeArrowheads="1"/>
          </p:cNvSpPr>
          <p:nvPr>
            <p:ph type="title"/>
          </p:nvPr>
        </p:nvSpPr>
        <p:spPr>
          <a:xfrm>
            <a:off x="1600200" y="228600"/>
            <a:ext cx="6400800" cy="1143000"/>
          </a:xfrm>
        </p:spPr>
        <p:txBody>
          <a:bodyPr/>
          <a:lstStyle/>
          <a:p>
            <a:pPr eaLnBrk="1" hangingPunct="1"/>
            <a:r>
              <a:rPr lang="en-US" altLang="en-US" sz="4000" dirty="0">
                <a:solidFill>
                  <a:schemeClr val="accent6"/>
                </a:solidFill>
              </a:rPr>
              <a:t>Instructor Responsibility</a:t>
            </a:r>
          </a:p>
        </p:txBody>
      </p:sp>
      <p:sp>
        <p:nvSpPr>
          <p:cNvPr id="2" name="Rectangle 3">
            <a:extLst>
              <a:ext uri="{FF2B5EF4-FFF2-40B4-BE49-F238E27FC236}">
                <a16:creationId xmlns:a16="http://schemas.microsoft.com/office/drawing/2014/main" id="{92073829-8B6B-256A-86F3-F0669FE2740E}"/>
              </a:ext>
            </a:extLst>
          </p:cNvPr>
          <p:cNvSpPr>
            <a:spLocks noGrp="1" noChangeArrowheads="1"/>
          </p:cNvSpPr>
          <p:nvPr>
            <p:ph type="body" idx="1"/>
          </p:nvPr>
        </p:nvSpPr>
        <p:spPr>
          <a:xfrm>
            <a:off x="914400" y="1600201"/>
            <a:ext cx="7772400" cy="3505200"/>
          </a:xfrm>
        </p:spPr>
        <p:txBody>
          <a:bodyPr/>
          <a:lstStyle/>
          <a:p>
            <a:pPr eaLnBrk="1" hangingPunct="1"/>
            <a:r>
              <a:rPr lang="en-US" altLang="en-US" sz="2800" dirty="0">
                <a:solidFill>
                  <a:schemeClr val="accent6"/>
                </a:solidFill>
                <a:latin typeface="Arial" panose="020B0604020202020204" pitchFamily="34" charset="0"/>
                <a:cs typeface="Arial" panose="020B0604020202020204" pitchFamily="34" charset="0"/>
              </a:rPr>
              <a:t> Self-preparation</a:t>
            </a:r>
          </a:p>
          <a:p>
            <a:pPr lvl="1" eaLnBrk="1" hangingPunct="1"/>
            <a:r>
              <a:rPr lang="en-US" altLang="en-US" b="1" dirty="0">
                <a:solidFill>
                  <a:schemeClr val="accent6"/>
                </a:solidFill>
                <a:latin typeface="Arial" panose="020B0604020202020204" pitchFamily="34" charset="0"/>
                <a:cs typeface="Arial" panose="020B0604020202020204" pitchFamily="34" charset="0"/>
              </a:rPr>
              <a:t>Why is this important?</a:t>
            </a:r>
          </a:p>
          <a:p>
            <a:pPr lvl="1" eaLnBrk="1" hangingPunct="1"/>
            <a:r>
              <a:rPr lang="en-US" altLang="en-US" b="1" dirty="0">
                <a:solidFill>
                  <a:schemeClr val="accent6"/>
                </a:solidFill>
                <a:latin typeface="Arial" panose="020B0604020202020204" pitchFamily="34" charset="0"/>
                <a:cs typeface="Arial" panose="020B0604020202020204" pitchFamily="34" charset="0"/>
              </a:rPr>
              <a:t>What are some ways to self-prepare?</a:t>
            </a:r>
          </a:p>
          <a:p>
            <a:pPr lvl="2" eaLnBrk="1" hangingPunct="1"/>
            <a:r>
              <a:rPr lang="en-US" altLang="en-US" sz="2800" b="1" dirty="0">
                <a:solidFill>
                  <a:schemeClr val="accent6"/>
                </a:solidFill>
                <a:latin typeface="Arial" panose="020B0604020202020204" pitchFamily="34" charset="0"/>
                <a:cs typeface="Arial" panose="020B0604020202020204" pitchFamily="34" charset="0"/>
              </a:rPr>
              <a:t>Continue to educate yourself in areas of interest</a:t>
            </a:r>
          </a:p>
          <a:p>
            <a:pPr lvl="2" eaLnBrk="1" hangingPunct="1"/>
            <a:r>
              <a:rPr lang="en-US" altLang="en-US" sz="2800" b="1" dirty="0">
                <a:solidFill>
                  <a:schemeClr val="accent6"/>
                </a:solidFill>
                <a:latin typeface="Arial" panose="020B0604020202020204" pitchFamily="34" charset="0"/>
                <a:cs typeface="Arial" panose="020B0604020202020204" pitchFamily="34" charset="0"/>
              </a:rPr>
              <a:t>Take advantage of our many training courses</a:t>
            </a:r>
          </a:p>
        </p:txBody>
      </p:sp>
      <p:sp>
        <p:nvSpPr>
          <p:cNvPr id="3" name="TextBox 2">
            <a:extLst>
              <a:ext uri="{FF2B5EF4-FFF2-40B4-BE49-F238E27FC236}">
                <a16:creationId xmlns:a16="http://schemas.microsoft.com/office/drawing/2014/main" id="{7C137B64-5BB8-424F-3451-494BA70EA3D0}"/>
              </a:ext>
            </a:extLst>
          </p:cNvPr>
          <p:cNvSpPr txBox="1"/>
          <p:nvPr/>
        </p:nvSpPr>
        <p:spPr>
          <a:xfrm>
            <a:off x="1295400" y="6405860"/>
            <a:ext cx="2743200" cy="338554"/>
          </a:xfrm>
          <a:prstGeom prst="rect">
            <a:avLst/>
          </a:prstGeom>
          <a:noFill/>
        </p:spPr>
        <p:txBody>
          <a:bodyPr wrap="square" rtlCol="0">
            <a:spAutoFit/>
          </a:bodyPr>
          <a:lstStyle/>
          <a:p>
            <a:r>
              <a:rPr lang="en-US" sz="1600" b="1" dirty="0">
                <a:solidFill>
                  <a:schemeClr val="accent6"/>
                </a:solidFill>
                <a:latin typeface="Arial" panose="020B0604020202020204" pitchFamily="34" charset="0"/>
                <a:cs typeface="Arial" panose="020B0604020202020204" pitchFamily="34" charset="0"/>
              </a:rPr>
              <a:t>January 2023</a:t>
            </a:r>
          </a:p>
        </p:txBody>
      </p:sp>
    </p:spTree>
    <p:extLst>
      <p:ext uri="{BB962C8B-B14F-4D97-AF65-F5344CB8AC3E}">
        <p14:creationId xmlns:p14="http://schemas.microsoft.com/office/powerpoint/2010/main" val="2268874742"/>
      </p:ext>
    </p:extLst>
  </p:cSld>
  <p:clrMapOvr>
    <a:masterClrMapping/>
  </p:clrMapOvr>
</p:sld>
</file>

<file path=ppt/theme/theme1.xml><?xml version="1.0" encoding="utf-8"?>
<a:theme xmlns:a="http://schemas.openxmlformats.org/drawingml/2006/main" name="Aux 3">
  <a:themeElements>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ux 3">
      <a:majorFont>
        <a:latin typeface="Arial Black"/>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ux 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ux 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ux 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ux 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ux 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ux 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ux 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USCGAux-light</Template>
  <TotalTime>3459</TotalTime>
  <Words>8800</Words>
  <Application>Microsoft Office PowerPoint</Application>
  <PresentationFormat>On-screen Show (4:3)</PresentationFormat>
  <Paragraphs>824</Paragraphs>
  <Slides>44</Slides>
  <Notes>44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1" baseType="lpstr">
      <vt:lpstr>Arial</vt:lpstr>
      <vt:lpstr>Arial Black</vt:lpstr>
      <vt:lpstr>Calibri</vt:lpstr>
      <vt:lpstr>Times New Roman</vt:lpstr>
      <vt:lpstr>Aux 3</vt:lpstr>
      <vt:lpstr>Acrobat Document</vt:lpstr>
      <vt:lpstr>Worksheet</vt:lpstr>
      <vt:lpstr>National  Public Education Directorate  Instructor Workshop 2023</vt:lpstr>
      <vt:lpstr>Continuous Improvement is better than delayed perfection.  Mark Twain</vt:lpstr>
      <vt:lpstr> Who Should Take this Workshop?</vt:lpstr>
      <vt:lpstr>  Why an Instructor Workshop?</vt:lpstr>
      <vt:lpstr>  Why an Instructor Workshop?</vt:lpstr>
      <vt:lpstr>Welcome</vt:lpstr>
      <vt:lpstr>Welcome</vt:lpstr>
      <vt:lpstr>E-Directorate Missions</vt:lpstr>
      <vt:lpstr>Instructor Responsibility</vt:lpstr>
      <vt:lpstr>Instructor Responsibility</vt:lpstr>
      <vt:lpstr>Culture of Safety</vt:lpstr>
      <vt:lpstr>Website Navigation</vt:lpstr>
      <vt:lpstr>Web Resources to Improve Your Classes </vt:lpstr>
      <vt:lpstr>Virtual Classes via Videoconferencing</vt:lpstr>
      <vt:lpstr>Virtual Classes via Videoconferencing</vt:lpstr>
      <vt:lpstr>Course Finder</vt:lpstr>
      <vt:lpstr>Marketing Our Classes RBS Committees</vt:lpstr>
      <vt:lpstr>     Work With our VE/RBSPV Partners</vt:lpstr>
      <vt:lpstr>Marketing Our Classes Ways to Promote PE</vt:lpstr>
      <vt:lpstr>Marketing Our Classes Ways to Promote PE</vt:lpstr>
      <vt:lpstr>Instructor Development 2020</vt:lpstr>
      <vt:lpstr>Instructor Development 2020</vt:lpstr>
      <vt:lpstr>Instructor Development 2020</vt:lpstr>
      <vt:lpstr>Maxim Award</vt:lpstr>
      <vt:lpstr>Maxim Award</vt:lpstr>
      <vt:lpstr>New AUXDATA II Codes</vt:lpstr>
      <vt:lpstr>Boat America</vt:lpstr>
      <vt:lpstr>Books and Materials</vt:lpstr>
      <vt:lpstr>Spanish Language Classes</vt:lpstr>
      <vt:lpstr>Spanish Language Classes</vt:lpstr>
      <vt:lpstr>I’m the Flotilla Staff Officer-Public Education, Now What?</vt:lpstr>
      <vt:lpstr>I’m the Flotilla Staff Officer-Public Education, Now What?</vt:lpstr>
      <vt:lpstr>Instructor Currency Maintenance</vt:lpstr>
      <vt:lpstr>Uniforms</vt:lpstr>
      <vt:lpstr>Uniforms – Alternative Work Uniform (AWU)</vt:lpstr>
      <vt:lpstr>     Recruiting via PE</vt:lpstr>
      <vt:lpstr>     Recruiting via PE</vt:lpstr>
      <vt:lpstr>New Material to Cover in Class</vt:lpstr>
      <vt:lpstr>Fire Extinguishers</vt:lpstr>
      <vt:lpstr>New Material to Cover in Class</vt:lpstr>
      <vt:lpstr>E-Directorate Contacts</vt:lpstr>
      <vt:lpstr>Conclusion</vt:lpstr>
      <vt:lpstr>REMINDER</vt:lpstr>
      <vt:lpstr>Thank You</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Laurer</dc:creator>
  <cp:lastModifiedBy>Karen</cp:lastModifiedBy>
  <cp:revision>375</cp:revision>
  <cp:lastPrinted>2022-12-21T15:14:50Z</cp:lastPrinted>
  <dcterms:created xsi:type="dcterms:W3CDTF">2018-04-06T11:46:18Z</dcterms:created>
  <dcterms:modified xsi:type="dcterms:W3CDTF">2022-12-21T15:15:23Z</dcterms:modified>
</cp:coreProperties>
</file>